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  <p:sldMasterId id="2147483708" r:id="rId3"/>
    <p:sldMasterId id="2147483720" r:id="rId4"/>
  </p:sldMasterIdLst>
  <p:notesMasterIdLst>
    <p:notesMasterId r:id="rId35"/>
  </p:notesMasterIdLst>
  <p:sldIdLst>
    <p:sldId id="258" r:id="rId5"/>
    <p:sldId id="257" r:id="rId6"/>
    <p:sldId id="261" r:id="rId7"/>
    <p:sldId id="262" r:id="rId8"/>
    <p:sldId id="263" r:id="rId9"/>
    <p:sldId id="293" r:id="rId10"/>
    <p:sldId id="264" r:id="rId11"/>
    <p:sldId id="269" r:id="rId12"/>
    <p:sldId id="294" r:id="rId13"/>
    <p:sldId id="270" r:id="rId14"/>
    <p:sldId id="297" r:id="rId15"/>
    <p:sldId id="298" r:id="rId16"/>
    <p:sldId id="271" r:id="rId17"/>
    <p:sldId id="272" r:id="rId18"/>
    <p:sldId id="273" r:id="rId19"/>
    <p:sldId id="278" r:id="rId20"/>
    <p:sldId id="279" r:id="rId21"/>
    <p:sldId id="280" r:id="rId22"/>
    <p:sldId id="292" r:id="rId23"/>
    <p:sldId id="274" r:id="rId24"/>
    <p:sldId id="295" r:id="rId25"/>
    <p:sldId id="281" r:id="rId26"/>
    <p:sldId id="276" r:id="rId27"/>
    <p:sldId id="275" r:id="rId28"/>
    <p:sldId id="277" r:id="rId29"/>
    <p:sldId id="288" r:id="rId30"/>
    <p:sldId id="296" r:id="rId31"/>
    <p:sldId id="287" r:id="rId32"/>
    <p:sldId id="289" r:id="rId33"/>
    <p:sldId id="291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8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A1722A-91F0-4C46-A045-68038AE72F62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A69A98-C318-471A-96B9-983F97CCB9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8427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A69A98-C318-471A-96B9-983F97CCB931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9699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A69A98-C318-471A-96B9-983F97CCB931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31908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A69A98-C318-471A-96B9-983F97CCB931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05392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A69A98-C318-471A-96B9-983F97CCB931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05392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A69A98-C318-471A-96B9-983F97CCB931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05392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A69A98-C318-471A-96B9-983F97CCB931}" type="slidenum">
              <a:rPr lang="ru-RU">
                <a:solidFill>
                  <a:prstClr val="black"/>
                </a:solidFill>
              </a:rPr>
              <a:pPr/>
              <a:t>18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5392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A69A98-C318-471A-96B9-983F97CCB931}" type="slidenum">
              <a:rPr lang="ru-RU">
                <a:solidFill>
                  <a:prstClr val="black"/>
                </a:solidFill>
              </a:rPr>
              <a:pPr/>
              <a:t>19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5392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5C6B66-18DF-44D7-836F-06AA70BAC9A9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989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39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071CC-4040-40D8-B026-9F614EF4BD07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C6591-501B-4A79-A674-B000EBC56D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4699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071CC-4040-40D8-B026-9F614EF4BD07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C6591-501B-4A79-A674-B000EBC56D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1642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071CC-4040-40D8-B026-9F614EF4BD07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C6591-501B-4A79-A674-B000EBC56D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76922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F0F6-017C-4249-8360-D8DC45E2BC3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9340-A6DD-4DC7-8378-CB4882DF94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156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F0F6-017C-4249-8360-D8DC45E2BC3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9340-A6DD-4DC7-8378-CB4882DF94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0210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7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7" y="458947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F0F6-017C-4249-8360-D8DC45E2BC3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9340-A6DD-4DC7-8378-CB4882DF94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142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F0F6-017C-4249-8360-D8DC45E2BC3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9340-A6DD-4DC7-8378-CB4882DF94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9839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F0F6-017C-4249-8360-D8DC45E2BC3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9340-A6DD-4DC7-8378-CB4882DF94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9724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F0F6-017C-4249-8360-D8DC45E2BC3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9340-A6DD-4DC7-8378-CB4882DF94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359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F0F6-017C-4249-8360-D8DC45E2BC3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9340-A6DD-4DC7-8378-CB4882DF94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5804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F0F6-017C-4249-8360-D8DC45E2BC3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9340-A6DD-4DC7-8378-CB4882DF94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958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071CC-4040-40D8-B026-9F614EF4BD07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C6591-501B-4A79-A674-B000EBC56D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93031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F0F6-017C-4249-8360-D8DC45E2BC3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9340-A6DD-4DC7-8378-CB4882DF94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4607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F0F6-017C-4249-8360-D8DC45E2BC3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9340-A6DD-4DC7-8378-CB4882DF94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5262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F0F6-017C-4249-8360-D8DC45E2BC3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9340-A6DD-4DC7-8378-CB4882DF94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1548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F0F6-017C-4249-8360-D8DC45E2BC3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9340-A6DD-4DC7-8378-CB4882DF94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8890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F0F6-017C-4249-8360-D8DC45E2BC3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9340-A6DD-4DC7-8378-CB4882DF94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24679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7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7" y="4589470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F0F6-017C-4249-8360-D8DC45E2BC3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9340-A6DD-4DC7-8378-CB4882DF94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9315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F0F6-017C-4249-8360-D8DC45E2BC3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9340-A6DD-4DC7-8378-CB4882DF94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43529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F0F6-017C-4249-8360-D8DC45E2BC3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9340-A6DD-4DC7-8378-CB4882DF94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1510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F0F6-017C-4249-8360-D8DC45E2BC3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9340-A6DD-4DC7-8378-CB4882DF94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9872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F0F6-017C-4249-8360-D8DC45E2BC3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9340-A6DD-4DC7-8378-CB4882DF94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136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1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071CC-4040-40D8-B026-9F614EF4BD07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C6591-501B-4A79-A674-B000EBC56D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232929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F0F6-017C-4249-8360-D8DC45E2BC3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9340-A6DD-4DC7-8378-CB4882DF94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65959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F0F6-017C-4249-8360-D8DC45E2BC3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9340-A6DD-4DC7-8378-CB4882DF94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16752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F0F6-017C-4249-8360-D8DC45E2BC3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9340-A6DD-4DC7-8378-CB4882DF94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44576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F0F6-017C-4249-8360-D8DC45E2BC3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9340-A6DD-4DC7-8378-CB4882DF94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397753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E1658-4841-4F78-BFE8-AD5CC5152C4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C054A-9E0B-4B6E-8EED-2543B3A3B88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20376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E1658-4841-4F78-BFE8-AD5CC5152C4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C054A-9E0B-4B6E-8EED-2543B3A3B88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64368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E1658-4841-4F78-BFE8-AD5CC5152C4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C054A-9E0B-4B6E-8EED-2543B3A3B88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04386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E1658-4841-4F78-BFE8-AD5CC5152C4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C054A-9E0B-4B6E-8EED-2543B3A3B88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11372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E1658-4841-4F78-BFE8-AD5CC5152C4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C054A-9E0B-4B6E-8EED-2543B3A3B88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2312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E1658-4841-4F78-BFE8-AD5CC5152C4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C054A-9E0B-4B6E-8EED-2543B3A3B88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952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071CC-4040-40D8-B026-9F614EF4BD07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C6591-501B-4A79-A674-B000EBC56D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932065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E1658-4841-4F78-BFE8-AD5CC5152C4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C054A-9E0B-4B6E-8EED-2543B3A3B88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70132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E1658-4841-4F78-BFE8-AD5CC5152C4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C054A-9E0B-4B6E-8EED-2543B3A3B88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89559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E1658-4841-4F78-BFE8-AD5CC5152C4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C054A-9E0B-4B6E-8EED-2543B3A3B88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98458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E1658-4841-4F78-BFE8-AD5CC5152C4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C054A-9E0B-4B6E-8EED-2543B3A3B88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53092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E1658-4841-4F78-BFE8-AD5CC5152C4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C054A-9E0B-4B6E-8EED-2543B3A3B88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010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2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2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071CC-4040-40D8-B026-9F614EF4BD07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C6591-501B-4A79-A674-B000EBC56D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5529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071CC-4040-40D8-B026-9F614EF4BD07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C6591-501B-4A79-A674-B000EBC56D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7166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071CC-4040-40D8-B026-9F614EF4BD07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C6591-501B-4A79-A674-B000EBC56D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1997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071CC-4040-40D8-B026-9F614EF4BD07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C6591-501B-4A79-A674-B000EBC56D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8514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071CC-4040-40D8-B026-9F614EF4BD07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C6591-501B-4A79-A674-B000EBC56D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827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D071CC-4040-40D8-B026-9F614EF4BD07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1C6591-501B-4A79-A674-B000EBC56D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7455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6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DF0F6-017C-4249-8360-D8DC45E2BC3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6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6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49340-A6DD-4DC7-8378-CB4882DF94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195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DF0F6-017C-4249-8360-D8DC45E2BC3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7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49340-A6DD-4DC7-8378-CB4882DF94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354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E1658-4841-4F78-BFE8-AD5CC5152C4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24.08.2022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C054A-9E0B-4B6E-8EED-2543B3A3B88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888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catherineasquithgallery.com/uploads/posts/2021-03/thumbs/1614800132_105-p-fon-dlya-prezentatsii-den-rozhdeniya-1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576" y="-1451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619673" y="1412776"/>
            <a:ext cx="7200800" cy="24482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b="1" dirty="0" smtClean="0"/>
              <a:t>Муниципальное профессиональное объединение учителей математики</a:t>
            </a:r>
            <a:br>
              <a:rPr lang="ru-RU" altLang="ru-RU" b="1" dirty="0" smtClean="0"/>
            </a:br>
            <a:r>
              <a:rPr lang="ru-RU" altLang="ru-RU" sz="4000" b="1" dirty="0" smtClean="0"/>
              <a:t>(2022-2023 уч. год)</a:t>
            </a:r>
            <a:endParaRPr lang="ru-RU" sz="4000" dirty="0"/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3995938" y="4658072"/>
            <a:ext cx="2800400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ru-RU" sz="2800" b="1" dirty="0" smtClean="0"/>
              <a:t>Заседание №1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b="1" dirty="0" smtClean="0"/>
              <a:t>24.08.2022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46766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https://catherineasquithgallery.com/uploads/posts/2021-03/thumbs/1614800132_105-p-fon-dlya-prezentatsii-den-rozhdeniya-1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612" y="-27509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755576" y="54491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/>
              <a:t>Муниципальный этап Всероссийской олимпиады школьников по математике</a:t>
            </a:r>
            <a:br>
              <a:rPr lang="ru-RU" sz="2800" b="1" dirty="0" smtClean="0"/>
            </a:br>
            <a:r>
              <a:rPr lang="ru-RU" sz="2800" b="1" dirty="0" smtClean="0"/>
              <a:t>(2021-2022 уч. год)</a:t>
            </a:r>
            <a:endParaRPr lang="ru-RU" sz="2800" b="1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8062323"/>
              </p:ext>
            </p:extLst>
          </p:nvPr>
        </p:nvGraphicFramePr>
        <p:xfrm>
          <a:off x="2051720" y="2060848"/>
          <a:ext cx="609600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824"/>
                <a:gridCol w="2304256"/>
                <a:gridCol w="23279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Класс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Победителей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Призеров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7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-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5</a:t>
                      </a:r>
                      <a:endParaRPr lang="ru-R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8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3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6</a:t>
                      </a:r>
                      <a:endParaRPr lang="ru-R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9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-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</a:t>
                      </a:r>
                      <a:endParaRPr lang="ru-R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10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-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2</a:t>
                      </a:r>
                      <a:endParaRPr lang="ru-R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11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-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2</a:t>
                      </a:r>
                      <a:endParaRPr lang="ru-RU" sz="2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362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«Математика и информатика для всех»</a:t>
            </a:r>
            <a:br>
              <a:rPr lang="ru-RU" sz="3600" b="1" dirty="0" smtClean="0"/>
            </a:br>
            <a:r>
              <a:rPr lang="ru-RU" sz="3600" b="1" dirty="0" smtClean="0"/>
              <a:t>Игра 1 (октябрь)</a:t>
            </a:r>
            <a:endParaRPr lang="ru-RU" sz="36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4852856"/>
              </p:ext>
            </p:extLst>
          </p:nvPr>
        </p:nvGraphicFramePr>
        <p:xfrm>
          <a:off x="539552" y="1628800"/>
          <a:ext cx="8352929" cy="357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0129"/>
                <a:gridCol w="2283622"/>
                <a:gridCol w="2491224"/>
                <a:gridCol w="2417954"/>
              </a:tblGrid>
              <a:tr h="370840"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 место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2</a:t>
                      </a:r>
                      <a:r>
                        <a:rPr lang="ru-RU" b="1" baseline="0" dirty="0" smtClean="0"/>
                        <a:t> место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3 место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5 класс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err="1" smtClean="0">
                          <a:solidFill>
                            <a:schemeClr val="tx1"/>
                          </a:solidFill>
                        </a:rPr>
                        <a:t>Зюкайская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 школа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Школа №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Школа №121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6 класс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err="1" smtClean="0">
                          <a:solidFill>
                            <a:schemeClr val="tx1"/>
                          </a:solidFill>
                        </a:rPr>
                        <a:t>Зюкайская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 школа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Школа №1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Школа №2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Школа №121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ВСШИ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7 класс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err="1" smtClean="0">
                          <a:solidFill>
                            <a:schemeClr val="tx1"/>
                          </a:solidFill>
                        </a:rPr>
                        <a:t>Зюкайская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 школа</a:t>
                      </a:r>
                    </a:p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Гимназия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Школа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№ 1</a:t>
                      </a:r>
                      <a:endParaRPr lang="ru-RU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Нижне-Галинская</a:t>
                      </a:r>
                    </a:p>
                    <a:p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8 класс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err="1" smtClean="0">
                          <a:solidFill>
                            <a:schemeClr val="tx1"/>
                          </a:solidFill>
                        </a:rPr>
                        <a:t>Зюкайская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 школа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Школа №121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Вознесенская школа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Школа №1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ВСШИ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9 класс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Школа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№ 1</a:t>
                      </a:r>
                      <a:endParaRPr lang="ru-RU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Школа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№ 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Школа №121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Зюкайская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школа</a:t>
                      </a:r>
                      <a:endParaRPr kumimoji="0" lang="ru-RU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994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«Математика и информатика для всех»</a:t>
            </a:r>
            <a:br>
              <a:rPr lang="ru-RU" sz="3600" b="1" dirty="0" smtClean="0"/>
            </a:br>
            <a:r>
              <a:rPr lang="ru-RU" sz="3600" b="1" dirty="0" smtClean="0"/>
              <a:t>Игра 3 (февраль)</a:t>
            </a:r>
            <a:endParaRPr lang="ru-RU" sz="36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3372035"/>
              </p:ext>
            </p:extLst>
          </p:nvPr>
        </p:nvGraphicFramePr>
        <p:xfrm>
          <a:off x="539552" y="1628800"/>
          <a:ext cx="8352929" cy="358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0129"/>
                <a:gridCol w="2283622"/>
                <a:gridCol w="2491224"/>
                <a:gridCol w="2417954"/>
              </a:tblGrid>
              <a:tr h="370840"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 место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2</a:t>
                      </a:r>
                      <a:r>
                        <a:rPr lang="ru-RU" b="1" baseline="0" dirty="0" smtClean="0"/>
                        <a:t> место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3 место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5 класс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err="1" smtClean="0">
                          <a:solidFill>
                            <a:schemeClr val="tx1"/>
                          </a:solidFill>
                        </a:rPr>
                        <a:t>Кукетская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основная школа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Школа №1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Вознесенская школа</a:t>
                      </a:r>
                      <a:endParaRPr kumimoji="0" lang="ru-RU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Школа №2</a:t>
                      </a:r>
                    </a:p>
                    <a:p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6 класс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Школа №1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Школа №2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Школа №121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Зюкайская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школа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ВСШИ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7 класс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Школа №1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Комаровская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школа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Школа №121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8 класс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Школа №2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ВСШИ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Гимназия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9 класс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Школа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№121</a:t>
                      </a:r>
                      <a:endParaRPr lang="ru-RU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Школа №1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Гимназия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Школа №2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ВСШИ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064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40A5DDDC-01AE-4A29-A6B7-94B31D617396}"/>
              </a:ext>
            </a:extLst>
          </p:cNvPr>
          <p:cNvSpPr txBox="1"/>
          <p:nvPr/>
        </p:nvSpPr>
        <p:spPr>
          <a:xfrm>
            <a:off x="1547664" y="659806"/>
            <a:ext cx="53949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>
                <a:solidFill>
                  <a:srgbClr val="4472C4"/>
                </a:solidFill>
              </a:rPr>
              <a:t>Результаты </a:t>
            </a:r>
            <a:r>
              <a:rPr lang="ru-RU" sz="3200" b="1" u="sng" dirty="0" smtClean="0">
                <a:solidFill>
                  <a:srgbClr val="4472C4"/>
                </a:solidFill>
              </a:rPr>
              <a:t>ОГЭ</a:t>
            </a:r>
          </a:p>
          <a:p>
            <a:pPr algn="ctr"/>
            <a:r>
              <a:rPr lang="ru-RU" sz="2400" b="1" dirty="0" smtClean="0">
                <a:solidFill>
                  <a:srgbClr val="4472C4"/>
                </a:solidFill>
              </a:rPr>
              <a:t>(</a:t>
            </a:r>
            <a:r>
              <a:rPr lang="ru-RU" sz="2400" b="1" dirty="0" err="1" smtClean="0">
                <a:solidFill>
                  <a:srgbClr val="4472C4"/>
                </a:solidFill>
              </a:rPr>
              <a:t>Верещагинский</a:t>
            </a:r>
            <a:r>
              <a:rPr lang="ru-RU" sz="2400" b="1" dirty="0" smtClean="0">
                <a:solidFill>
                  <a:srgbClr val="4472C4"/>
                </a:solidFill>
              </a:rPr>
              <a:t> городской округ)</a:t>
            </a:r>
            <a:endParaRPr lang="ru-RU" sz="2400" b="1" dirty="0">
              <a:solidFill>
                <a:srgbClr val="4472C4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9386646"/>
              </p:ext>
            </p:extLst>
          </p:nvPr>
        </p:nvGraphicFramePr>
        <p:xfrm>
          <a:off x="1115616" y="2132856"/>
          <a:ext cx="7560840" cy="1570944"/>
        </p:xfrm>
        <a:graphic>
          <a:graphicData uri="http://schemas.openxmlformats.org/drawingml/2006/table">
            <a:tbl>
              <a:tblPr/>
              <a:tblGrid>
                <a:gridCol w="1440160"/>
                <a:gridCol w="1512168"/>
                <a:gridCol w="1512168"/>
                <a:gridCol w="1368152"/>
                <a:gridCol w="1728192"/>
              </a:tblGrid>
              <a:tr h="48242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Средний балл </a:t>
                      </a:r>
                      <a:endParaRPr lang="ru-RU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74" marR="6174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Средний балл </a:t>
                      </a:r>
                      <a:endParaRPr lang="ru-RU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74" marR="6174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Динамика</a:t>
                      </a:r>
                    </a:p>
                    <a:p>
                      <a:pPr algn="ctr" fontAlgn="b"/>
                      <a:endParaRPr lang="ru-RU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74" marR="6174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Средний балл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ПК</a:t>
                      </a:r>
                    </a:p>
                    <a:p>
                      <a:pPr algn="ctr" fontAlgn="b"/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74" marR="6174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Динамика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относительно 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ПК</a:t>
                      </a:r>
                    </a:p>
                  </a:txBody>
                  <a:tcPr marL="6174" marR="6174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882"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50,9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74" marR="6174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51,6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74" marR="6174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+ 0,7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74" marR="6174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51,25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74" marR="6174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+ 0,35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74" marR="6174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494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4FD53C10-34FA-4686-A5EF-851FB7B37E51}"/>
              </a:ext>
            </a:extLst>
          </p:cNvPr>
          <p:cNvSpPr txBox="1"/>
          <p:nvPr/>
        </p:nvSpPr>
        <p:spPr>
          <a:xfrm>
            <a:off x="2123728" y="448797"/>
            <a:ext cx="49195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u="sng" dirty="0">
                <a:solidFill>
                  <a:srgbClr val="4472C4"/>
                </a:solidFill>
              </a:rPr>
              <a:t>Результаты </a:t>
            </a:r>
            <a:r>
              <a:rPr lang="ru-RU" sz="3600" b="1" u="sng" dirty="0" smtClean="0">
                <a:solidFill>
                  <a:srgbClr val="4472C4"/>
                </a:solidFill>
              </a:rPr>
              <a:t>ЕГЭ</a:t>
            </a:r>
          </a:p>
          <a:p>
            <a:pPr algn="ctr"/>
            <a:endParaRPr lang="ru-RU" sz="3600" b="1" dirty="0">
              <a:solidFill>
                <a:srgbClr val="4472C4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5945713"/>
              </p:ext>
            </p:extLst>
          </p:nvPr>
        </p:nvGraphicFramePr>
        <p:xfrm>
          <a:off x="539552" y="2212718"/>
          <a:ext cx="7848872" cy="1357584"/>
        </p:xfrm>
        <a:graphic>
          <a:graphicData uri="http://schemas.openxmlformats.org/drawingml/2006/table">
            <a:tbl>
              <a:tblPr/>
              <a:tblGrid>
                <a:gridCol w="1224136"/>
                <a:gridCol w="1016574"/>
                <a:gridCol w="1079833"/>
                <a:gridCol w="975333"/>
                <a:gridCol w="1184332"/>
                <a:gridCol w="940500"/>
                <a:gridCol w="1428164"/>
              </a:tblGrid>
              <a:tr h="48242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Средний балл </a:t>
                      </a:r>
                      <a:endParaRPr lang="ru-RU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74" marR="6174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Средний балл </a:t>
                      </a:r>
                      <a:endParaRPr lang="ru-RU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74" marR="6174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Динамика</a:t>
                      </a:r>
                    </a:p>
                    <a:p>
                      <a:pPr algn="ctr" fontAlgn="b"/>
                      <a:endParaRPr lang="ru-RU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74" marR="6174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Средний балл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ПК</a:t>
                      </a:r>
                    </a:p>
                    <a:p>
                      <a:pPr algn="ctr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74" marR="6174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Динамика относительно ПК</a:t>
                      </a:r>
                    </a:p>
                  </a:txBody>
                  <a:tcPr marL="6174" marR="6174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Средний балл в РФ</a:t>
                      </a:r>
                    </a:p>
                  </a:txBody>
                  <a:tcPr marL="6174" marR="6174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Динамика относительно РФ</a:t>
                      </a:r>
                    </a:p>
                  </a:txBody>
                  <a:tcPr marL="6174" marR="6174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882"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64,3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74" marR="6174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62,34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74" marR="6174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- 1,96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74" marR="6174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59,73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74" marR="6174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+ 2,61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74" marR="6174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56,86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74" marR="6174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+ 5,48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74" marR="6174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95536" y="1556792"/>
            <a:ext cx="502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Математика (профильный уровень)</a:t>
            </a:r>
            <a:endParaRPr lang="ru-RU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95536" y="4365104"/>
            <a:ext cx="44305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Математика (базовый уровень)</a:t>
            </a:r>
            <a:endParaRPr lang="ru-RU" sz="2400" b="1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9421987"/>
              </p:ext>
            </p:extLst>
          </p:nvPr>
        </p:nvGraphicFramePr>
        <p:xfrm>
          <a:off x="539552" y="5085184"/>
          <a:ext cx="7848872" cy="1357584"/>
        </p:xfrm>
        <a:graphic>
          <a:graphicData uri="http://schemas.openxmlformats.org/drawingml/2006/table">
            <a:tbl>
              <a:tblPr/>
              <a:tblGrid>
                <a:gridCol w="1224136"/>
                <a:gridCol w="1016574"/>
                <a:gridCol w="1079833"/>
                <a:gridCol w="975333"/>
                <a:gridCol w="1184332"/>
                <a:gridCol w="940500"/>
                <a:gridCol w="1428164"/>
              </a:tblGrid>
              <a:tr h="48242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Средний балл </a:t>
                      </a:r>
                      <a:endParaRPr lang="ru-RU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74" marR="6174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Средний балл </a:t>
                      </a:r>
                      <a:endParaRPr lang="ru-RU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74" marR="6174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Динамика</a:t>
                      </a:r>
                    </a:p>
                    <a:p>
                      <a:pPr algn="ctr" fontAlgn="b"/>
                      <a:endParaRPr lang="ru-RU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74" marR="6174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Средний балл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ПК</a:t>
                      </a:r>
                    </a:p>
                    <a:p>
                      <a:pPr algn="ctr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74" marR="6174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Динамика относительно ПК</a:t>
                      </a:r>
                    </a:p>
                  </a:txBody>
                  <a:tcPr marL="6174" marR="6174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Средний балл в РФ</a:t>
                      </a:r>
                    </a:p>
                  </a:txBody>
                  <a:tcPr marL="6174" marR="6174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Динамика относительно РФ</a:t>
                      </a:r>
                    </a:p>
                  </a:txBody>
                  <a:tcPr marL="6174" marR="6174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882"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74" marR="6174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4,4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74" marR="6174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+0,8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74" marR="6174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74" marR="6174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74" marR="6174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74" marR="6174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74" marR="6174" marT="82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5536" y="3789040"/>
            <a:ext cx="71130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Математика (профильный уровень) – 4 место в крае 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035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https://catherineasquithgallery.com/uploads/posts/2021-03/thumbs/1614800132_105-p-fon-dlya-prezentatsii-den-rozhdeniya-12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760884" y="33265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latin typeface="+mn-lt"/>
              </a:rPr>
              <a:t>Активные участники в работе МПО </a:t>
            </a:r>
          </a:p>
          <a:p>
            <a:r>
              <a:rPr lang="ru-RU" sz="2800" b="1" dirty="0" smtClean="0">
                <a:latin typeface="+mn-lt"/>
              </a:rPr>
              <a:t>в 2021-2022 уч. году:</a:t>
            </a:r>
            <a:endParaRPr lang="ru-RU" sz="2800" b="1" dirty="0">
              <a:latin typeface="+mn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21732" y="1390362"/>
            <a:ext cx="6768752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СП Школа №1: </a:t>
            </a:r>
          </a:p>
          <a:p>
            <a:endParaRPr lang="ru-RU" sz="1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u="sng" dirty="0" smtClean="0"/>
              <a:t>Мальцева Людмила Федоровна </a:t>
            </a:r>
            <a:r>
              <a:rPr lang="ru-RU" sz="2000" dirty="0" smtClean="0"/>
              <a:t>– разработка КИМ для проведения диагностических работ в 10 классе, разработка КИМ для проведения ТЕГЭ в 11 классе, член жюри муниципального </a:t>
            </a:r>
            <a:r>
              <a:rPr lang="ru-RU" sz="2000" dirty="0"/>
              <a:t>этапа Всероссийской олимпиады школьников </a:t>
            </a:r>
            <a:r>
              <a:rPr lang="ru-RU" sz="2000" dirty="0" smtClean="0"/>
              <a:t>по математике</a:t>
            </a:r>
            <a:endParaRPr lang="ru-RU" sz="1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u="sng" dirty="0" err="1" smtClean="0"/>
              <a:t>Пермякова</a:t>
            </a:r>
            <a:r>
              <a:rPr lang="ru-RU" sz="2000" u="sng" dirty="0" smtClean="0"/>
              <a:t> Ксения Олеговна</a:t>
            </a:r>
            <a:r>
              <a:rPr lang="ru-RU" sz="2000" dirty="0" smtClean="0"/>
              <a:t> – разработка и проверка заданий для 1, 3 туров игры «Математика и информатика для всех», разработка  КИМ </a:t>
            </a:r>
            <a:r>
              <a:rPr lang="ru-RU" sz="2000" dirty="0"/>
              <a:t>по математике для проведения  мониторинга знаний </a:t>
            </a:r>
            <a:r>
              <a:rPr lang="ru-RU" sz="2000" dirty="0" smtClean="0"/>
              <a:t>обучающихся в СП МБОУ «ВОК», разработка примерной рабочей программы по математике в 5 классе по обновленным ФГОС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u="sng" dirty="0" err="1" smtClean="0"/>
              <a:t>Мехоношина</a:t>
            </a:r>
            <a:r>
              <a:rPr lang="ru-RU" sz="2000" u="sng" dirty="0" smtClean="0"/>
              <a:t> Елена Валентиновна </a:t>
            </a:r>
            <a:r>
              <a:rPr lang="ru-RU" sz="2000" dirty="0" smtClean="0"/>
              <a:t>- </a:t>
            </a:r>
            <a:r>
              <a:rPr lang="ru-RU" sz="2000" dirty="0"/>
              <a:t>разработка примерной рабочей программы по математике в 5 классе по обновленным ФГОС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367638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https://catherineasquithgallery.com/uploads/posts/2021-03/thumbs/1614800132_105-p-fon-dlya-prezentatsii-den-rozhdeniya-12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2051720" y="764704"/>
            <a:ext cx="6840761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СП Школа №2: </a:t>
            </a:r>
          </a:p>
          <a:p>
            <a:endParaRPr lang="ru-RU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u="sng" dirty="0" err="1" smtClean="0"/>
              <a:t>Тропынина</a:t>
            </a:r>
            <a:r>
              <a:rPr lang="ru-RU" sz="2000" u="sng" dirty="0" smtClean="0"/>
              <a:t> Анна Павловна </a:t>
            </a:r>
            <a:r>
              <a:rPr lang="ru-RU" sz="2000" dirty="0" smtClean="0"/>
              <a:t>– разработка и проверка заданий для 1, 3 туров игры «Математика и информатика для всех</a:t>
            </a:r>
            <a:r>
              <a:rPr lang="ru-RU" sz="2000" dirty="0"/>
              <a:t>», разработка КИМ для проведения ТЕГЭ в 11 </a:t>
            </a:r>
            <a:r>
              <a:rPr lang="ru-RU" sz="2000" dirty="0" smtClean="0"/>
              <a:t>классе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u="sng" dirty="0" smtClean="0"/>
              <a:t>Пшеничная Светлана Владимировна </a:t>
            </a:r>
            <a:r>
              <a:rPr lang="ru-RU" sz="2000" dirty="0" smtClean="0"/>
              <a:t>– разработка  КИМ </a:t>
            </a:r>
            <a:r>
              <a:rPr lang="ru-RU" sz="2000" dirty="0"/>
              <a:t>по математике для проведения  мониторинга знаний </a:t>
            </a:r>
            <a:r>
              <a:rPr lang="ru-RU" sz="2000" dirty="0" smtClean="0"/>
              <a:t>обучающихся в СП МБОУ «ВОК»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u="sng" dirty="0" err="1" smtClean="0"/>
              <a:t>Выхрыстюк</a:t>
            </a:r>
            <a:r>
              <a:rPr lang="ru-RU" sz="2000" u="sng" dirty="0" smtClean="0"/>
              <a:t> Светлана Николаевна </a:t>
            </a:r>
            <a:r>
              <a:rPr lang="ru-RU" sz="2000" dirty="0"/>
              <a:t>– член жюри муниципального этапа Всероссийской олимпиады школьников по математике</a:t>
            </a:r>
            <a:endParaRPr lang="ru-RU" sz="1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162960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catherineasquithgallery.com/uploads/posts/2021-03/thumbs/1614800132_105-p-fon-dlya-prezentatsii-den-rozhdeniya-12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4647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1833439" y="476672"/>
            <a:ext cx="6768752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СП Школа №121: </a:t>
            </a:r>
          </a:p>
          <a:p>
            <a:endParaRPr lang="ru-RU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u="sng" dirty="0" err="1" smtClean="0"/>
              <a:t>Пермякова</a:t>
            </a:r>
            <a:r>
              <a:rPr lang="ru-RU" sz="2000" u="sng" dirty="0" smtClean="0"/>
              <a:t> Наталья Александровна </a:t>
            </a:r>
            <a:r>
              <a:rPr lang="ru-RU" sz="2000" dirty="0" smtClean="0"/>
              <a:t>– член жюри муниципального этапа Всероссийской олимпиады школьников по математике, разработка  КИМ </a:t>
            </a:r>
            <a:r>
              <a:rPr lang="ru-RU" sz="2000" dirty="0"/>
              <a:t>по математике для проведения  мониторинга знаний </a:t>
            </a:r>
            <a:r>
              <a:rPr lang="ru-RU" sz="2000" dirty="0" smtClean="0"/>
              <a:t>обучающихся в СП МБОУ «ВОК»</a:t>
            </a:r>
          </a:p>
          <a:p>
            <a:endParaRPr lang="ru-RU" sz="2000" dirty="0" smtClean="0"/>
          </a:p>
          <a:p>
            <a:r>
              <a:rPr lang="ru-RU" sz="2400" dirty="0"/>
              <a:t>СП </a:t>
            </a:r>
            <a:r>
              <a:rPr lang="ru-RU" sz="2400" dirty="0" err="1" smtClean="0"/>
              <a:t>Кукетская</a:t>
            </a:r>
            <a:r>
              <a:rPr lang="ru-RU" sz="2400" dirty="0" smtClean="0"/>
              <a:t> школа: </a:t>
            </a:r>
            <a:endParaRPr lang="ru-RU" sz="2400" dirty="0"/>
          </a:p>
          <a:p>
            <a:endParaRPr lang="ru-RU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u="sng" dirty="0" smtClean="0"/>
              <a:t>Артемова Елена Михайловна</a:t>
            </a:r>
            <a:r>
              <a:rPr lang="ru-RU" sz="2000" dirty="0" smtClean="0"/>
              <a:t> - </a:t>
            </a:r>
            <a:r>
              <a:rPr lang="ru-RU" sz="2000" dirty="0"/>
              <a:t>член жюри муниципального этапа Всероссийской олимпиады школьников по математике</a:t>
            </a: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26389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catherineasquithgallery.com/uploads/posts/2021-03/thumbs/1614800132_105-p-fon-dlya-prezentatsii-den-rozhdeniya-12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2123728" y="476672"/>
            <a:ext cx="6768752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prstClr val="black"/>
                </a:solidFill>
              </a:rPr>
              <a:t>СП </a:t>
            </a:r>
            <a:r>
              <a:rPr lang="ru-RU" sz="2400" dirty="0" smtClean="0">
                <a:solidFill>
                  <a:prstClr val="black"/>
                </a:solidFill>
              </a:rPr>
              <a:t>Вознесенская школа:</a:t>
            </a:r>
            <a:endParaRPr lang="ru-RU" sz="2400" dirty="0">
              <a:solidFill>
                <a:prstClr val="black"/>
              </a:solidFill>
            </a:endParaRPr>
          </a:p>
          <a:p>
            <a:endParaRPr lang="ru-RU" sz="2400" dirty="0">
              <a:solidFill>
                <a:prstClr val="black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u="sng" dirty="0" smtClean="0">
                <a:solidFill>
                  <a:prstClr val="black"/>
                </a:solidFill>
              </a:rPr>
              <a:t>Захарова Лидия Ивановна </a:t>
            </a:r>
            <a:r>
              <a:rPr lang="ru-RU" sz="2000" dirty="0" smtClean="0">
                <a:solidFill>
                  <a:prstClr val="black"/>
                </a:solidFill>
              </a:rPr>
              <a:t>– разработка </a:t>
            </a:r>
            <a:r>
              <a:rPr lang="ru-RU" sz="2000" dirty="0">
                <a:solidFill>
                  <a:prstClr val="black"/>
                </a:solidFill>
              </a:rPr>
              <a:t>и проверка заданий для 1, </a:t>
            </a:r>
            <a:r>
              <a:rPr lang="ru-RU" sz="2000" dirty="0" smtClean="0">
                <a:solidFill>
                  <a:prstClr val="black"/>
                </a:solidFill>
              </a:rPr>
              <a:t>3 </a:t>
            </a:r>
            <a:r>
              <a:rPr lang="ru-RU" sz="2000" dirty="0">
                <a:solidFill>
                  <a:prstClr val="black"/>
                </a:solidFill>
              </a:rPr>
              <a:t>туров игры «Математика и информатика для всех»</a:t>
            </a:r>
          </a:p>
          <a:p>
            <a:endParaRPr lang="ru-RU" sz="2000" dirty="0" smtClean="0"/>
          </a:p>
          <a:p>
            <a:r>
              <a:rPr lang="ru-RU" sz="2000" dirty="0" smtClean="0"/>
              <a:t>МБОУ «ВСШИ»:</a:t>
            </a:r>
          </a:p>
          <a:p>
            <a:endParaRPr lang="ru-RU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u="sng" dirty="0" err="1" smtClean="0"/>
              <a:t>Пентюхова</a:t>
            </a:r>
            <a:r>
              <a:rPr lang="ru-RU" sz="2000" u="sng" dirty="0" smtClean="0"/>
              <a:t> Лариса Сергеевна</a:t>
            </a:r>
            <a:r>
              <a:rPr lang="ru-RU" sz="2000" dirty="0" smtClean="0"/>
              <a:t> - </a:t>
            </a:r>
            <a:r>
              <a:rPr lang="ru-RU" sz="2000" dirty="0"/>
              <a:t>член жюри муниципального этапа Всероссийской олимпиады школьников по </a:t>
            </a:r>
            <a:r>
              <a:rPr lang="ru-RU" sz="2000" dirty="0" smtClean="0"/>
              <a:t>математике, </a:t>
            </a:r>
            <a:r>
              <a:rPr lang="ru-RU" sz="2000" dirty="0" smtClean="0">
                <a:solidFill>
                  <a:prstClr val="black"/>
                </a:solidFill>
              </a:rPr>
              <a:t>разработка </a:t>
            </a:r>
            <a:r>
              <a:rPr lang="ru-RU" sz="2000" dirty="0">
                <a:solidFill>
                  <a:prstClr val="black"/>
                </a:solidFill>
              </a:rPr>
              <a:t>и проверка заданий для 1, </a:t>
            </a:r>
            <a:r>
              <a:rPr lang="ru-RU" sz="2000" dirty="0" smtClean="0">
                <a:solidFill>
                  <a:prstClr val="black"/>
                </a:solidFill>
              </a:rPr>
              <a:t>3 </a:t>
            </a:r>
            <a:r>
              <a:rPr lang="ru-RU" sz="2000" dirty="0">
                <a:solidFill>
                  <a:prstClr val="black"/>
                </a:solidFill>
              </a:rPr>
              <a:t>туров игры «Математика и информатика для всех</a:t>
            </a:r>
            <a:r>
              <a:rPr lang="ru-RU" sz="2000" dirty="0" smtClean="0">
                <a:solidFill>
                  <a:prstClr val="black"/>
                </a:solidFill>
              </a:rPr>
              <a:t>»</a:t>
            </a:r>
          </a:p>
          <a:p>
            <a:endParaRPr lang="ru-RU" sz="2000" dirty="0" smtClean="0">
              <a:solidFill>
                <a:prstClr val="black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u="sng" dirty="0" smtClean="0">
                <a:solidFill>
                  <a:prstClr val="black"/>
                </a:solidFill>
              </a:rPr>
              <a:t>Кирьянова Маргарита Сергеевна </a:t>
            </a:r>
            <a:r>
              <a:rPr lang="ru-RU" sz="2000" dirty="0" smtClean="0">
                <a:solidFill>
                  <a:prstClr val="black"/>
                </a:solidFill>
              </a:rPr>
              <a:t>- </a:t>
            </a:r>
            <a:r>
              <a:rPr lang="ru-RU" sz="2000" dirty="0"/>
              <a:t>разработка примерной рабочей программы по математике в 5 классе по обновленным ФГОС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09070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catherineasquithgallery.com/uploads/posts/2021-03/thumbs/1614800132_105-p-fon-dlya-prezentatsii-den-rozhdeniya-12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2123728" y="476672"/>
            <a:ext cx="6768752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prstClr val="black"/>
                </a:solidFill>
              </a:rPr>
              <a:t>СП </a:t>
            </a:r>
            <a:r>
              <a:rPr lang="ru-RU" sz="2400" dirty="0" smtClean="0">
                <a:solidFill>
                  <a:prstClr val="black"/>
                </a:solidFill>
              </a:rPr>
              <a:t>Гимназия:</a:t>
            </a:r>
            <a:endParaRPr lang="ru-RU" sz="2400" dirty="0">
              <a:solidFill>
                <a:prstClr val="black"/>
              </a:solidFill>
            </a:endParaRPr>
          </a:p>
          <a:p>
            <a:endParaRPr lang="ru-RU" sz="2400" dirty="0">
              <a:solidFill>
                <a:prstClr val="black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u="sng" dirty="0" smtClean="0">
                <a:solidFill>
                  <a:prstClr val="black"/>
                </a:solidFill>
              </a:rPr>
              <a:t>Вшивкова Наталья Владимировна</a:t>
            </a:r>
            <a:r>
              <a:rPr lang="ru-RU" sz="2000" dirty="0" smtClean="0">
                <a:solidFill>
                  <a:prstClr val="black"/>
                </a:solidFill>
              </a:rPr>
              <a:t>– </a:t>
            </a:r>
            <a:r>
              <a:rPr lang="ru-RU" sz="2000" dirty="0"/>
              <a:t>член жюри муниципального этапа Всероссийской олимпиады школьников по </a:t>
            </a:r>
            <a:r>
              <a:rPr lang="ru-RU" sz="2000" dirty="0" smtClean="0"/>
              <a:t>математике, </a:t>
            </a:r>
            <a:r>
              <a:rPr lang="ru-RU" sz="2000" dirty="0" smtClean="0">
                <a:solidFill>
                  <a:prstClr val="black"/>
                </a:solidFill>
              </a:rPr>
              <a:t>разработка </a:t>
            </a:r>
            <a:r>
              <a:rPr lang="ru-RU" sz="2000" dirty="0">
                <a:solidFill>
                  <a:prstClr val="black"/>
                </a:solidFill>
              </a:rPr>
              <a:t>и проверка заданий для 1, </a:t>
            </a:r>
            <a:r>
              <a:rPr lang="ru-RU" sz="2000" dirty="0" smtClean="0">
                <a:solidFill>
                  <a:prstClr val="black"/>
                </a:solidFill>
              </a:rPr>
              <a:t>3 </a:t>
            </a:r>
            <a:r>
              <a:rPr lang="ru-RU" sz="2000" dirty="0">
                <a:solidFill>
                  <a:prstClr val="black"/>
                </a:solidFill>
              </a:rPr>
              <a:t>туров игры «Математика и информатика для всех</a:t>
            </a:r>
            <a:r>
              <a:rPr lang="ru-RU" sz="2000" dirty="0" smtClean="0">
                <a:solidFill>
                  <a:prstClr val="black"/>
                </a:solidFill>
              </a:rPr>
              <a:t>»,</a:t>
            </a:r>
            <a:r>
              <a:rPr lang="ru-RU" sz="2000" dirty="0" smtClean="0"/>
              <a:t> </a:t>
            </a:r>
            <a:r>
              <a:rPr lang="ru-RU" sz="2000" dirty="0"/>
              <a:t>разработка КИМ для проведения </a:t>
            </a:r>
            <a:r>
              <a:rPr lang="ru-RU" sz="2000" dirty="0" smtClean="0"/>
              <a:t>ТОГЭ в 9 классе, </a:t>
            </a:r>
            <a:r>
              <a:rPr lang="ru-RU" sz="2000" dirty="0"/>
              <a:t>разработка  КИМ по математике для проведения  мониторинга знаний обучающихся в СП МБОУ «ВОК», разработка примерной рабочей программы по математике в 5 классе по обновленным ФГОС</a:t>
            </a:r>
          </a:p>
          <a:p>
            <a:endParaRPr lang="ru-RU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000" dirty="0">
              <a:solidFill>
                <a:prstClr val="black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000" dirty="0">
              <a:solidFill>
                <a:prstClr val="black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319738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notarius-akadem.ru/files/news/2021/08/03Wqc0Khu2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60648"/>
            <a:ext cx="6204691" cy="6173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935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https://catherineasquithgallery.com/uploads/posts/2021-03/thumbs/1614800132_105-p-fon-dlya-prezentatsii-den-rozhdeniya-1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612" y="-27509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1835702" y="1723206"/>
            <a:ext cx="6408737" cy="1657350"/>
          </a:xfrm>
          <a:prstGeom prst="rect">
            <a:avLst/>
          </a:prstGeom>
          <a:solidFill>
            <a:sysClr val="window" lastClr="FFFFFF"/>
          </a:soli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 spc="-1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3200" b="1" i="0" u="none" strike="noStrike" kern="1200" cap="none" spc="-10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Calibri" pitchFamily="34" charset="0"/>
                <a:cs typeface="Times New Roman" pitchFamily="18" charset="0"/>
              </a:rPr>
              <a:t>Планируемая деятельность МПО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3200" b="1" i="0" u="none" strike="noStrike" kern="1200" cap="none" spc="-10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Calibri" pitchFamily="34" charset="0"/>
                <a:cs typeface="Times New Roman" pitchFamily="18" charset="0"/>
              </a:rPr>
              <a:t>учителей математики </a:t>
            </a:r>
            <a:br>
              <a:rPr kumimoji="0" lang="ru-RU" altLang="ru-RU" sz="3200" b="1" i="0" u="none" strike="noStrike" kern="1200" cap="none" spc="-10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Calibri" pitchFamily="34" charset="0"/>
                <a:cs typeface="Times New Roman" pitchFamily="18" charset="0"/>
              </a:rPr>
            </a:br>
            <a:r>
              <a:rPr kumimoji="0" lang="ru-RU" altLang="ru-RU" sz="3200" b="1" i="0" u="none" strike="noStrike" kern="1200" cap="none" spc="-10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Calibri" pitchFamily="34" charset="0"/>
                <a:cs typeface="Times New Roman" pitchFamily="18" charset="0"/>
              </a:rPr>
              <a:t>на 2022 – 2023 учебный год</a:t>
            </a:r>
            <a:endParaRPr kumimoji="0" lang="ru-RU" sz="4600" b="1" i="0" u="none" strike="noStrike" kern="1200" cap="none" spc="-100" normalizeH="0" baseline="0" noProof="0" dirty="0">
              <a:ln>
                <a:noFill/>
              </a:ln>
              <a:solidFill>
                <a:srgbClr val="675E47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1623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https://catherineasquithgallery.com/uploads/posts/2021-03/thumbs/1614800132_105-p-fon-dlya-prezentatsii-den-rozhdeniya-1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612" y="-27509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1331640" y="106378"/>
            <a:ext cx="7359141" cy="1080120"/>
          </a:xfrm>
          <a:prstGeom prst="rect">
            <a:avLst/>
          </a:prstGeom>
          <a:solidFill>
            <a:schemeClr val="accent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prstClr val="black"/>
                </a:solidFill>
              </a:rPr>
              <a:t>Ключевые изменения в 2022-2023 учебном году</a:t>
            </a:r>
            <a:endParaRPr lang="ru-RU" sz="2800" b="1" dirty="0">
              <a:solidFill>
                <a:prstClr val="black"/>
              </a:solidFill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2289981" y="1356252"/>
            <a:ext cx="6817406" cy="7866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>
                <a:solidFill>
                  <a:prstClr val="black"/>
                </a:solidFill>
              </a:rPr>
              <a:t>2023 </a:t>
            </a:r>
            <a:r>
              <a:rPr lang="ru-RU" sz="2000" b="1" dirty="0" smtClean="0">
                <a:solidFill>
                  <a:prstClr val="black"/>
                </a:solidFill>
              </a:rPr>
              <a:t>год- Год педагога и наставника</a:t>
            </a:r>
            <a:br>
              <a:rPr lang="ru-RU" sz="2000" b="1" dirty="0" smtClean="0">
                <a:solidFill>
                  <a:prstClr val="black"/>
                </a:solidFill>
              </a:rPr>
            </a:br>
            <a:r>
              <a:rPr lang="ru-RU" sz="1800" dirty="0" smtClean="0">
                <a:solidFill>
                  <a:prstClr val="black"/>
                </a:solidFill>
              </a:rPr>
              <a:t>Указ Президента РФ от 27 июня 2022 г No401</a:t>
            </a:r>
            <a:endParaRPr lang="ru-RU" sz="1800" dirty="0">
              <a:solidFill>
                <a:prstClr val="black"/>
              </a:solidFill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2289981" y="2138903"/>
            <a:ext cx="6817406" cy="10664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 smtClean="0">
                <a:solidFill>
                  <a:prstClr val="black"/>
                </a:solidFill>
              </a:rPr>
              <a:t>Обновленные ФГОС</a:t>
            </a:r>
          </a:p>
          <a:p>
            <a:r>
              <a:rPr lang="ru-RU" sz="2400" b="1" dirty="0" smtClean="0">
                <a:solidFill>
                  <a:prstClr val="black"/>
                </a:solidFill>
              </a:rPr>
              <a:t>Проект «Школа </a:t>
            </a:r>
            <a:r>
              <a:rPr lang="ru-RU" sz="2400" b="1" dirty="0" err="1" smtClean="0">
                <a:solidFill>
                  <a:prstClr val="black"/>
                </a:solidFill>
              </a:rPr>
              <a:t>Минпросвещения</a:t>
            </a:r>
            <a:r>
              <a:rPr lang="ru-RU" sz="2400" b="1" dirty="0" smtClean="0">
                <a:solidFill>
                  <a:prstClr val="black"/>
                </a:solidFill>
              </a:rPr>
              <a:t> России»</a:t>
            </a:r>
          </a:p>
          <a:p>
            <a:r>
              <a:rPr lang="ru-RU" sz="2400" b="1" dirty="0">
                <a:solidFill>
                  <a:prstClr val="black"/>
                </a:solidFill>
              </a:rPr>
              <a:t>ФГИС «Моя школа»</a:t>
            </a:r>
            <a:endParaRPr lang="ru-RU" sz="2400" b="1" dirty="0" smtClean="0">
              <a:solidFill>
                <a:prstClr val="black"/>
              </a:solidFill>
            </a:endParaRPr>
          </a:p>
          <a:p>
            <a:endParaRPr lang="ru-RU" sz="2400" b="1" dirty="0" smtClean="0">
              <a:solidFill>
                <a:prstClr val="black"/>
              </a:solidFill>
            </a:endParaRP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2289981" y="3205348"/>
            <a:ext cx="6817406" cy="208150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 smtClean="0">
                <a:solidFill>
                  <a:prstClr val="black"/>
                </a:solidFill>
              </a:rPr>
              <a:t>Использование государственных символов РФ в школе</a:t>
            </a:r>
          </a:p>
          <a:p>
            <a:r>
              <a:rPr lang="ru-RU" sz="2000" b="1" dirty="0" smtClean="0">
                <a:solidFill>
                  <a:prstClr val="black"/>
                </a:solidFill>
              </a:rPr>
              <a:t>Поднятие флага РФ в школах</a:t>
            </a:r>
          </a:p>
          <a:p>
            <a:r>
              <a:rPr lang="ru-RU" sz="2000" b="1" dirty="0" smtClean="0">
                <a:solidFill>
                  <a:prstClr val="black"/>
                </a:solidFill>
              </a:rPr>
              <a:t>«Разговор о важном»</a:t>
            </a:r>
          </a:p>
          <a:p>
            <a:r>
              <a:rPr lang="ru-RU" sz="2000" b="1" dirty="0" smtClean="0">
                <a:solidFill>
                  <a:prstClr val="black"/>
                </a:solidFill>
              </a:rPr>
              <a:t>Историческое просвещение</a:t>
            </a:r>
          </a:p>
          <a:p>
            <a:r>
              <a:rPr lang="ru-RU" sz="2000" b="1" dirty="0">
                <a:solidFill>
                  <a:prstClr val="black"/>
                </a:solidFill>
              </a:rPr>
              <a:t>Развитие психологической </a:t>
            </a:r>
            <a:r>
              <a:rPr lang="ru-RU" sz="2000" b="1" dirty="0" smtClean="0">
                <a:solidFill>
                  <a:prstClr val="black"/>
                </a:solidFill>
              </a:rPr>
              <a:t>службы</a:t>
            </a:r>
          </a:p>
          <a:p>
            <a:endParaRPr lang="ru-RU" sz="2000" b="1" dirty="0" smtClean="0">
              <a:solidFill>
                <a:prstClr val="black"/>
              </a:solidFill>
            </a:endParaRPr>
          </a:p>
          <a:p>
            <a:endParaRPr lang="ru-RU" sz="2000" b="1" dirty="0" smtClean="0">
              <a:solidFill>
                <a:prstClr val="black"/>
              </a:solidFill>
            </a:endParaRPr>
          </a:p>
          <a:p>
            <a:endParaRPr lang="ru-RU" sz="2000" b="1" dirty="0" smtClean="0">
              <a:solidFill>
                <a:prstClr val="black"/>
              </a:solidFill>
            </a:endParaRPr>
          </a:p>
          <a:p>
            <a:endParaRPr lang="ru-RU" sz="2000" b="1" dirty="0" smtClean="0">
              <a:solidFill>
                <a:prstClr val="black"/>
              </a:solidFill>
            </a:endParaRPr>
          </a:p>
          <a:p>
            <a:endParaRPr lang="ru-RU" sz="2000" b="1" dirty="0" smtClean="0">
              <a:solidFill>
                <a:prstClr val="black"/>
              </a:solidFill>
            </a:endParaRPr>
          </a:p>
          <a:p>
            <a:endParaRPr lang="ru-RU" sz="2000" b="1" dirty="0" smtClean="0">
              <a:solidFill>
                <a:prstClr val="black"/>
              </a:solidFill>
            </a:endParaRPr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2289980" y="5286849"/>
            <a:ext cx="6817407" cy="10406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 smtClean="0">
                <a:solidFill>
                  <a:prstClr val="black"/>
                </a:solidFill>
              </a:rPr>
              <a:t>Формирование функциональной грамотности</a:t>
            </a:r>
          </a:p>
          <a:p>
            <a:r>
              <a:rPr lang="ru-RU" sz="2000" b="1" dirty="0" smtClean="0">
                <a:solidFill>
                  <a:prstClr val="black"/>
                </a:solidFill>
              </a:rPr>
              <a:t>Итоговое сочинение (расширяют возможности выбора тем)</a:t>
            </a:r>
          </a:p>
        </p:txBody>
      </p:sp>
    </p:spTree>
    <p:extLst>
      <p:ext uri="{BB962C8B-B14F-4D97-AF65-F5344CB8AC3E}">
        <p14:creationId xmlns:p14="http://schemas.microsoft.com/office/powerpoint/2010/main" val="155173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395536" y="1844824"/>
            <a:ext cx="8254426" cy="4351338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C00000"/>
                </a:solidFill>
                <a:latin typeface="Gabriola" panose="04040605051002020D02" pitchFamily="82" charset="0"/>
              </a:rPr>
              <a:t>повышение </a:t>
            </a:r>
            <a:r>
              <a:rPr lang="ru-RU" b="1" dirty="0">
                <a:solidFill>
                  <a:srgbClr val="C00000"/>
                </a:solidFill>
                <a:latin typeface="Gabriola" panose="04040605051002020D02" pitchFamily="82" charset="0"/>
              </a:rPr>
              <a:t>качества </a:t>
            </a:r>
            <a:r>
              <a:rPr lang="ru-RU" b="1" dirty="0" smtClean="0">
                <a:solidFill>
                  <a:srgbClr val="C00000"/>
                </a:solidFill>
                <a:latin typeface="Gabriola" panose="04040605051002020D02" pitchFamily="82" charset="0"/>
              </a:rPr>
              <a:t>общего образования </a:t>
            </a:r>
            <a:r>
              <a:rPr lang="ru-RU" b="1" dirty="0">
                <a:solidFill>
                  <a:srgbClr val="002060"/>
                </a:solidFill>
                <a:latin typeface="Gabriola" panose="04040605051002020D02" pitchFamily="82" charset="0"/>
              </a:rPr>
              <a:t>в условиях модернизации </a:t>
            </a:r>
            <a:r>
              <a:rPr lang="ru-RU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образования;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совершенствование методической </a:t>
            </a:r>
            <a:r>
              <a:rPr lang="ru-RU" b="1" dirty="0">
                <a:solidFill>
                  <a:srgbClr val="002060"/>
                </a:solidFill>
                <a:latin typeface="Gabriola" panose="04040605051002020D02" pitchFamily="82" charset="0"/>
              </a:rPr>
              <a:t>работы с педагогическими </a:t>
            </a:r>
            <a:r>
              <a:rPr lang="ru-RU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работниками;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учебно-методическая поддержка;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повышение </a:t>
            </a:r>
            <a:r>
              <a:rPr lang="ru-RU" b="1" dirty="0">
                <a:solidFill>
                  <a:srgbClr val="002060"/>
                </a:solidFill>
                <a:latin typeface="Gabriola" panose="04040605051002020D02" pitchFamily="82" charset="0"/>
              </a:rPr>
              <a:t>профессиональной компетентности педагогических </a:t>
            </a:r>
            <a:r>
              <a:rPr lang="ru-RU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и руководящих </a:t>
            </a:r>
            <a:r>
              <a:rPr lang="ru-RU" b="1" dirty="0">
                <a:solidFill>
                  <a:srgbClr val="002060"/>
                </a:solidFill>
                <a:latin typeface="Gabriola" panose="04040605051002020D02" pitchFamily="82" charset="0"/>
              </a:rPr>
              <a:t>работников образовательных </a:t>
            </a:r>
            <a:r>
              <a:rPr lang="ru-RU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организаций;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создание единого </a:t>
            </a:r>
            <a:r>
              <a:rPr lang="ru-RU" b="1" dirty="0">
                <a:solidFill>
                  <a:srgbClr val="002060"/>
                </a:solidFill>
                <a:latin typeface="Gabriola" panose="04040605051002020D02" pitchFamily="82" charset="0"/>
              </a:rPr>
              <a:t>информационно-педагогического пространства на </a:t>
            </a:r>
            <a:r>
              <a:rPr lang="ru-RU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территории Верещагинского </a:t>
            </a:r>
            <a:r>
              <a:rPr lang="ru-RU" b="1" dirty="0">
                <a:solidFill>
                  <a:srgbClr val="002060"/>
                </a:solidFill>
                <a:latin typeface="Gabriola" panose="04040605051002020D02" pitchFamily="82" charset="0"/>
              </a:rPr>
              <a:t>городского округа</a:t>
            </a: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-540568" y="-243408"/>
            <a:ext cx="10515600" cy="1855177"/>
          </a:xfrm>
        </p:spPr>
        <p:txBody>
          <a:bodyPr>
            <a:normAutofit/>
          </a:bodyPr>
          <a:lstStyle/>
          <a:p>
            <a:pPr algn="ctr">
              <a:lnSpc>
                <a:spcPts val="4300"/>
              </a:lnSpc>
            </a:pPr>
            <a:r>
              <a:rPr lang="ru-RU" sz="3600" b="1" cap="all" dirty="0" err="1" smtClean="0">
                <a:solidFill>
                  <a:srgbClr val="002060"/>
                </a:solidFill>
                <a:latin typeface="Gabriola" panose="04040605051002020D02" pitchFamily="82" charset="0"/>
              </a:rPr>
              <a:t>ЦелИ</a:t>
            </a:r>
            <a:r>
              <a:rPr lang="ru-RU" sz="3600" b="1" cap="all" dirty="0" smtClean="0">
                <a:solidFill>
                  <a:srgbClr val="002060"/>
                </a:solidFill>
                <a:latin typeface="Gabriola" panose="04040605051002020D02" pitchFamily="82" charset="0"/>
              </a:rPr>
              <a:t>    МПО</a:t>
            </a:r>
            <a:br>
              <a:rPr lang="ru-RU" sz="3600" b="1" cap="all" dirty="0" smtClean="0">
                <a:solidFill>
                  <a:srgbClr val="002060"/>
                </a:solidFill>
                <a:latin typeface="Gabriola" panose="04040605051002020D02" pitchFamily="82" charset="0"/>
              </a:rPr>
            </a:br>
            <a:r>
              <a:rPr lang="ru-RU" sz="3600" b="1" cap="all" dirty="0" smtClean="0">
                <a:solidFill>
                  <a:srgbClr val="002060"/>
                </a:solidFill>
                <a:latin typeface="Gabriola" panose="04040605051002020D02" pitchFamily="82" charset="0"/>
              </a:rPr>
              <a:t>педагогических работников</a:t>
            </a:r>
            <a:endParaRPr lang="ru-RU" sz="3600" b="1" cap="all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29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619672" y="0"/>
            <a:ext cx="63367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cap="all" dirty="0" smtClean="0">
                <a:solidFill>
                  <a:srgbClr val="002060"/>
                </a:solidFill>
                <a:latin typeface="Gabriola" panose="04040605051002020D02" pitchFamily="82" charset="0"/>
              </a:rPr>
              <a:t>Задачи </a:t>
            </a:r>
            <a:r>
              <a:rPr lang="ru-RU" sz="3600" b="1" cap="all" dirty="0">
                <a:solidFill>
                  <a:srgbClr val="002060"/>
                </a:solidFill>
                <a:latin typeface="Gabriola" panose="04040605051002020D02" pitchFamily="82" charset="0"/>
              </a:rPr>
              <a:t/>
            </a:r>
            <a:br>
              <a:rPr lang="ru-RU" sz="3600" b="1" cap="all" dirty="0">
                <a:solidFill>
                  <a:srgbClr val="002060"/>
                </a:solidFill>
                <a:latin typeface="Gabriola" panose="04040605051002020D02" pitchFamily="82" charset="0"/>
              </a:rPr>
            </a:br>
            <a:r>
              <a:rPr lang="ru-RU" sz="3600" b="1" cap="all" dirty="0">
                <a:solidFill>
                  <a:srgbClr val="002060"/>
                </a:solidFill>
                <a:latin typeface="Gabriola" panose="04040605051002020D02" pitchFamily="82" charset="0"/>
              </a:rPr>
              <a:t>на 2022-2023 учебный год</a:t>
            </a:r>
            <a:endParaRPr lang="ru-RU" sz="3600" b="1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539552" y="1209534"/>
            <a:ext cx="7992888" cy="42383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Оптимизация проводимых проверочных и иных диагностических работ в рамках работы МПО;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Качественная подготовка контрольно-измерительных материалов для проведения контрольно-оценочных процедур муниципального уровня (тренировочных экзаменов);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Проведение анализа результатов тренировочных экзаменов и рассмотрение на заседании МПО с формированием адресных рекомендаций ОО;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Участие педагогов в оценке предметных и методических компетенций;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 Повышение квалификации педагогов в соответствии с обновленными ФГОС</a:t>
            </a:r>
          </a:p>
        </p:txBody>
      </p:sp>
    </p:spTree>
    <p:extLst>
      <p:ext uri="{BB962C8B-B14F-4D97-AF65-F5344CB8AC3E}">
        <p14:creationId xmlns:p14="http://schemas.microsoft.com/office/powerpoint/2010/main" val="321623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https://catherineasquithgallery.com/uploads/posts/2021-03/thumbs/1614800132_105-p-fon-dlya-prezentatsii-den-rozhdeniya-1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612" y="-27509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051722" y="620688"/>
            <a:ext cx="65527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u="sng" dirty="0" smtClean="0"/>
              <a:t>Тема</a:t>
            </a:r>
            <a:r>
              <a:rPr lang="ru-RU" sz="2400" dirty="0" smtClean="0"/>
              <a:t>: </a:t>
            </a:r>
            <a:r>
              <a:rPr lang="ru-RU" sz="2400" b="1" dirty="0"/>
              <a:t>Современный урок как средство повышения качества </a:t>
            </a:r>
            <a:r>
              <a:rPr lang="ru-RU" sz="2400" b="1" dirty="0" smtClean="0"/>
              <a:t>образования в </a:t>
            </a:r>
            <a:r>
              <a:rPr lang="ru-RU" sz="2400" b="1" dirty="0"/>
              <a:t>условиях </a:t>
            </a:r>
            <a:r>
              <a:rPr lang="ru-RU" sz="2400" b="1" dirty="0" smtClean="0"/>
              <a:t>введения </a:t>
            </a:r>
            <a:r>
              <a:rPr lang="ru-RU" sz="2400" b="1" dirty="0"/>
              <a:t>обновленных </a:t>
            </a:r>
            <a:r>
              <a:rPr lang="ru-RU" sz="2400" b="1" dirty="0" smtClean="0"/>
              <a:t>ФГОС </a:t>
            </a:r>
            <a:r>
              <a:rPr lang="ru-RU" sz="2400" b="1" dirty="0"/>
              <a:t>ООО</a:t>
            </a:r>
            <a:r>
              <a:rPr lang="ru-RU" sz="2400" b="1" dirty="0" smtClean="0"/>
              <a:t> </a:t>
            </a:r>
          </a:p>
          <a:p>
            <a:pPr algn="just"/>
            <a:endParaRPr lang="ru-RU" sz="2400" dirty="0" smtClean="0"/>
          </a:p>
          <a:p>
            <a:pPr algn="just"/>
            <a:endParaRPr lang="ru-RU" sz="2400" dirty="0"/>
          </a:p>
          <a:p>
            <a:pPr algn="just"/>
            <a:r>
              <a:rPr lang="ru-RU" sz="2400" b="1" u="sng" dirty="0" smtClean="0"/>
              <a:t>Цель</a:t>
            </a:r>
            <a:r>
              <a:rPr lang="ru-RU" sz="2400" dirty="0" smtClean="0"/>
              <a:t>: </a:t>
            </a:r>
            <a:r>
              <a:rPr lang="ru-RU" sz="2400" b="1" dirty="0" smtClean="0"/>
              <a:t>Повышение </a:t>
            </a:r>
            <a:r>
              <a:rPr lang="ru-RU" sz="2400" b="1" dirty="0"/>
              <a:t>качества математического образования </a:t>
            </a:r>
            <a:r>
              <a:rPr lang="ru-RU" sz="2400" b="1" dirty="0" smtClean="0"/>
              <a:t>обучающихся через совершенствование </a:t>
            </a:r>
            <a:r>
              <a:rPr lang="ru-RU" sz="2400" b="1" dirty="0"/>
              <a:t>профессиональных компетентностей </a:t>
            </a:r>
            <a:r>
              <a:rPr lang="ru-RU" sz="2400" b="1" dirty="0" smtClean="0"/>
              <a:t>педагогов </a:t>
            </a:r>
          </a:p>
          <a:p>
            <a:pPr algn="just"/>
            <a:endParaRPr lang="ru-RU" sz="2400" dirty="0"/>
          </a:p>
          <a:p>
            <a:pPr algn="just"/>
            <a:endParaRPr lang="ru-RU" sz="2400" dirty="0" smtClean="0"/>
          </a:p>
          <a:p>
            <a:pPr algn="just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21623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https://catherineasquithgallery.com/uploads/posts/2021-03/thumbs/1614800132_105-p-fon-dlya-prezentatsii-den-rozhdeniya-1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612" y="-27509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3275856" y="0"/>
            <a:ext cx="3888432" cy="706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800" b="1" dirty="0" smtClean="0">
                <a:latin typeface="+mn-lt"/>
              </a:rPr>
              <a:t>Работа с педагогами</a:t>
            </a:r>
            <a:endParaRPr lang="ru-RU" sz="2800" b="1" dirty="0">
              <a:latin typeface="+mn-lt"/>
            </a:endParaRPr>
          </a:p>
        </p:txBody>
      </p:sp>
      <p:graphicFrame>
        <p:nvGraphicFramePr>
          <p:cNvPr id="7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1873816"/>
              </p:ext>
            </p:extLst>
          </p:nvPr>
        </p:nvGraphicFramePr>
        <p:xfrm>
          <a:off x="2123728" y="706439"/>
          <a:ext cx="6912768" cy="56704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2048"/>
                <a:gridCol w="1224136"/>
                <a:gridCol w="5256584"/>
              </a:tblGrid>
              <a:tr h="4876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№ п/п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321" marR="5032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Дата проведения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321" marR="5032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Тема заседания, мероприятия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321" marR="50321" marT="0" marB="0"/>
                </a:tc>
              </a:tr>
              <a:tr h="2906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 1.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321" marR="5032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август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321" marR="50321" marT="0" marB="0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</a:rPr>
                        <a:t>Организационное МПО</a:t>
                      </a:r>
                    </a:p>
                  </a:txBody>
                  <a:tcPr marL="50321" marR="50321" marT="0" marB="0"/>
                </a:tc>
              </a:tr>
              <a:tr h="10081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r>
                        <a:rPr lang="ru-RU" sz="1600" b="1" dirty="0" smtClean="0">
                          <a:effectLst/>
                        </a:rPr>
                        <a:t>2.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321" marR="5032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effectLst/>
                        </a:rPr>
                        <a:t>сентябрь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321" marR="50321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b="1" kern="1200" dirty="0" err="1" smtClean="0">
                          <a:solidFill>
                            <a:schemeClr val="tx1"/>
                          </a:solidFill>
                          <a:effectLst/>
                        </a:rPr>
                        <a:t>Вебинары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</a:rPr>
                        <a:t>для подготовки к олимпиаде «Профи-край» 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</a:rPr>
                        <a:t>Олимпиада </a:t>
                      </a: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</a:rPr>
                        <a:t>«Профи-край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</a:rPr>
                        <a:t>»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/>
                        <a:defRPr/>
                      </a:pPr>
                      <a:r>
                        <a:rPr lang="ru-RU" sz="1600" b="1" kern="1200" dirty="0" err="1" smtClean="0">
                          <a:solidFill>
                            <a:schemeClr val="tx1"/>
                          </a:solidFill>
                          <a:effectLst/>
                        </a:rPr>
                        <a:t>ВсОШ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</a:rPr>
                        <a:t> школьный этап</a:t>
                      </a:r>
                      <a:endParaRPr lang="ru-RU" sz="1600" b="1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321" marR="50321" marT="0" marB="0"/>
                </a:tc>
              </a:tr>
              <a:tr h="3348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3.</a:t>
                      </a:r>
                      <a:r>
                        <a:rPr lang="ru-RU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321" marR="5032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effectLst/>
                        </a:rPr>
                        <a:t>октябрь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321" marR="50321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</a:rPr>
                        <a:t>Проведение ТОГЭ и ТЕГЭ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321" marR="50321" marT="0" marB="0"/>
                </a:tc>
              </a:tr>
              <a:tr h="7314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4.</a:t>
                      </a:r>
                      <a:r>
                        <a:rPr lang="ru-RU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321" marR="5032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effectLst/>
                        </a:rPr>
                        <a:t>ноябрь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321" marR="50321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</a:rPr>
                        <a:t>Конкурс </a:t>
                      </a:r>
                      <a:r>
                        <a:rPr lang="ru-RU" sz="1600" b="1" kern="1200" dirty="0" err="1" smtClean="0">
                          <a:solidFill>
                            <a:schemeClr val="tx1"/>
                          </a:solidFill>
                          <a:effectLst/>
                        </a:rPr>
                        <a:t>видеоуроков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</a:rPr>
                        <a:t> (Урок+)</a:t>
                      </a:r>
                      <a:endParaRPr lang="ru-RU" sz="16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</a:rPr>
                        <a:t>Конкурс педагогических проектов «Расширяя горизонты»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b="1" kern="1200" dirty="0" err="1" smtClean="0">
                          <a:solidFill>
                            <a:schemeClr val="tx1"/>
                          </a:solidFill>
                          <a:effectLst/>
                        </a:rPr>
                        <a:t>ВсОШ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</a:rPr>
                        <a:t> муниципальный этап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</a:rPr>
                        <a:t>Заседание МПО</a:t>
                      </a:r>
                      <a:endParaRPr lang="ru-RU" sz="1600" b="1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321" marR="50321" marT="0" marB="0"/>
                </a:tc>
              </a:tr>
              <a:tr h="4876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5.</a:t>
                      </a:r>
                      <a:r>
                        <a:rPr lang="ru-RU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321" marR="5032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effectLst/>
                        </a:rPr>
                        <a:t>декабрь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321" marR="50321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</a:rPr>
                        <a:t>Конкурс методических и дидактических материалов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0321" marR="50321" marT="0" marB="0"/>
                </a:tc>
              </a:tr>
              <a:tr h="2929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r>
                        <a:rPr lang="ru-RU" sz="1600" b="1" dirty="0" smtClean="0">
                          <a:effectLst/>
                        </a:rPr>
                        <a:t>6.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321" marR="5032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effectLst/>
                        </a:rPr>
                        <a:t>январь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321" marR="50321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</a:rPr>
                        <a:t>Конкурс «Учитель года»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321" marR="50321" marT="0" marB="0"/>
                </a:tc>
              </a:tr>
              <a:tr h="3296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r>
                        <a:rPr lang="ru-RU" sz="1600" b="1" dirty="0" smtClean="0">
                          <a:effectLst/>
                        </a:rPr>
                        <a:t>7.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321" marR="5032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effectLst/>
                        </a:rPr>
                        <a:t>февраль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321" marR="50321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Заседание МПО</a:t>
                      </a:r>
                    </a:p>
                  </a:txBody>
                  <a:tcPr marL="50321" marR="50321" marT="0" marB="0"/>
                </a:tc>
              </a:tr>
              <a:tr h="5116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r>
                        <a:rPr lang="ru-RU" sz="1600" b="1" dirty="0" smtClean="0">
                          <a:effectLst/>
                        </a:rPr>
                        <a:t>8.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321" marR="5032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effectLst/>
                        </a:rPr>
                        <a:t>март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321" marR="50321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</a:rPr>
                        <a:t>Конкурс педагогических эссе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</a:rPr>
                        <a:t>Проведение ТОГЭ и ТЕГЭ</a:t>
                      </a:r>
                    </a:p>
                  </a:txBody>
                  <a:tcPr marL="50321" marR="50321" marT="0" marB="0"/>
                </a:tc>
              </a:tr>
              <a:tr h="3698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r>
                        <a:rPr lang="ru-RU" sz="1600" b="1" dirty="0" smtClean="0">
                          <a:effectLst/>
                        </a:rPr>
                        <a:t>9.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321" marR="5032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effectLst/>
                        </a:rPr>
                        <a:t>апрель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321" marR="50321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Заседание МПО</a:t>
                      </a:r>
                      <a:endParaRPr lang="ru-RU" sz="16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0321" marR="50321" marT="0" marB="0"/>
                </a:tc>
              </a:tr>
              <a:tr h="3381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r>
                        <a:rPr lang="ru-RU" sz="1600" b="1" dirty="0" smtClean="0">
                          <a:effectLst/>
                        </a:rPr>
                        <a:t>10.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321" marR="5032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effectLst/>
                        </a:rPr>
                        <a:t>май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321" marR="50321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Итоговое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</a:rPr>
                        <a:t>МПО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321" marR="5032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623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https://catherineasquithgallery.com/uploads/posts/2021-03/thumbs/1614800132_105-p-fon-dlya-prezentatsii-den-rozhdeniya-1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612" y="-27509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2915816" y="115887"/>
            <a:ext cx="4320480" cy="706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800" b="1" dirty="0" smtClean="0">
                <a:latin typeface="+mn-lt"/>
              </a:rPr>
              <a:t>Работа с обучающимися</a:t>
            </a:r>
            <a:endParaRPr lang="ru-RU" sz="2800" b="1" dirty="0">
              <a:latin typeface="+mn-lt"/>
            </a:endParaRPr>
          </a:p>
        </p:txBody>
      </p:sp>
      <p:graphicFrame>
        <p:nvGraphicFramePr>
          <p:cNvPr id="6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4131622"/>
              </p:ext>
            </p:extLst>
          </p:nvPr>
        </p:nvGraphicFramePr>
        <p:xfrm>
          <a:off x="2267745" y="822324"/>
          <a:ext cx="6193060" cy="49071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6461"/>
                <a:gridCol w="1231646"/>
                <a:gridCol w="4464953"/>
              </a:tblGrid>
              <a:tr h="5875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№ п/п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75" marR="544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Дата проведения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75" marR="544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Название мероприятия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75" marR="54475" marT="0" marB="0"/>
                </a:tc>
              </a:tr>
              <a:tr h="4357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 1</a:t>
                      </a:r>
                      <a:r>
                        <a:rPr lang="ru-RU" sz="1600" b="1" dirty="0">
                          <a:effectLst/>
                        </a:rPr>
                        <a:t>. 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75" marR="544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r>
                        <a:rPr lang="ru-RU" sz="1600" b="1" kern="1200">
                          <a:effectLst/>
                        </a:rPr>
                        <a:t>сентябрь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75" marR="54475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b="1" kern="1200" dirty="0" err="1" smtClean="0">
                          <a:effectLst/>
                        </a:rPr>
                        <a:t>ВсОШ</a:t>
                      </a:r>
                      <a:r>
                        <a:rPr lang="ru-RU" sz="1600" b="1" kern="1200" dirty="0" smtClean="0">
                          <a:effectLst/>
                        </a:rPr>
                        <a:t> </a:t>
                      </a:r>
                      <a:r>
                        <a:rPr lang="ru-RU" sz="1600" b="1" kern="1200" smtClean="0">
                          <a:effectLst/>
                        </a:rPr>
                        <a:t>школьный  этап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b="1" kern="12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ВПР 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75" marR="54475" marT="0" marB="0"/>
                </a:tc>
              </a:tr>
              <a:tr h="5753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 2</a:t>
                      </a:r>
                      <a:r>
                        <a:rPr lang="ru-RU" sz="1600" b="1" dirty="0">
                          <a:effectLst/>
                        </a:rPr>
                        <a:t>. 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75" marR="544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effectLst/>
                        </a:rPr>
                        <a:t>октябрь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75" marR="54475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b="1" kern="1200" dirty="0" smtClean="0">
                          <a:effectLst/>
                        </a:rPr>
                        <a:t>Тренировочный </a:t>
                      </a:r>
                      <a:r>
                        <a:rPr lang="ru-RU" sz="1600" b="1" kern="1200" dirty="0">
                          <a:effectLst/>
                        </a:rPr>
                        <a:t>экзамен 11 </a:t>
                      </a:r>
                      <a:r>
                        <a:rPr lang="ru-RU" sz="1600" b="1" kern="1200" dirty="0" err="1">
                          <a:effectLst/>
                        </a:rPr>
                        <a:t>кл</a:t>
                      </a:r>
                      <a:r>
                        <a:rPr lang="ru-RU" sz="1600" b="1" kern="1200" dirty="0">
                          <a:effectLst/>
                        </a:rPr>
                        <a:t> </a:t>
                      </a:r>
                      <a:endParaRPr lang="ru-RU" sz="1600" b="1" kern="1200" dirty="0" smtClean="0">
                        <a:effectLst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/>
                        <a:defRPr/>
                      </a:pPr>
                      <a:r>
                        <a:rPr lang="ru-RU" sz="1600" b="1" kern="1200" dirty="0" smtClean="0">
                          <a:effectLst/>
                        </a:rPr>
                        <a:t>Тренировочный экзамен 9 </a:t>
                      </a:r>
                      <a:r>
                        <a:rPr lang="ru-RU" sz="1600" b="1" kern="1200" dirty="0" err="1" smtClean="0">
                          <a:effectLst/>
                        </a:rPr>
                        <a:t>кл</a:t>
                      </a:r>
                      <a:r>
                        <a:rPr lang="ru-RU" sz="1600" b="1" kern="1200" dirty="0" smtClean="0">
                          <a:effectLst/>
                        </a:rPr>
                        <a:t> </a:t>
                      </a:r>
                    </a:p>
                  </a:txBody>
                  <a:tcPr marL="54475" marR="54475" marT="0" marB="0"/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 3</a:t>
                      </a:r>
                      <a:r>
                        <a:rPr lang="ru-RU" sz="1600" b="1" dirty="0">
                          <a:effectLst/>
                        </a:rPr>
                        <a:t>. 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75" marR="544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effectLst/>
                        </a:rPr>
                        <a:t>ноябрь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75" marR="54475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b="1" kern="1200" dirty="0" err="1" smtClean="0">
                          <a:effectLst/>
                        </a:rPr>
                        <a:t>ВсОШ</a:t>
                      </a:r>
                      <a:r>
                        <a:rPr lang="ru-RU" sz="1600" b="1" kern="1200" dirty="0" smtClean="0">
                          <a:effectLst/>
                        </a:rPr>
                        <a:t> </a:t>
                      </a:r>
                      <a:r>
                        <a:rPr lang="ru-RU" sz="1600" b="1" kern="1200" dirty="0">
                          <a:effectLst/>
                        </a:rPr>
                        <a:t>муниципальный этап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75" marR="54475" marT="0" marB="0"/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4.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75" marR="544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effectLst/>
                        </a:rPr>
                        <a:t>декабрь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75" marR="54475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75" marR="54475" marT="0" marB="0"/>
                </a:tc>
              </a:tr>
              <a:tr h="4876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5.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75" marR="544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effectLst/>
                        </a:rPr>
                        <a:t>январь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75" marR="54475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b="1" kern="1200" dirty="0" smtClean="0">
                          <a:effectLst/>
                        </a:rPr>
                        <a:t>Конкурс </a:t>
                      </a:r>
                      <a:r>
                        <a:rPr lang="ru-RU" sz="1600" b="1" kern="1200" dirty="0">
                          <a:effectLst/>
                        </a:rPr>
                        <a:t>учебно-исследовательских работ 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75" marR="54475" marT="0" marB="0"/>
                </a:tc>
              </a:tr>
              <a:tr h="5204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6.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75" marR="544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effectLst/>
                        </a:rPr>
                        <a:t>февраль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75" marR="54475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b="1" kern="1200" dirty="0" smtClean="0">
                          <a:effectLst/>
                        </a:rPr>
                        <a:t>Конкурс проектов</a:t>
                      </a:r>
                    </a:p>
                  </a:txBody>
                  <a:tcPr marL="54475" marR="54475" marT="0" marB="0"/>
                </a:tc>
              </a:tr>
              <a:tr h="5042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7.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75" marR="544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effectLst/>
                        </a:rPr>
                        <a:t>март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75" marR="54475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b="1" kern="1200" dirty="0" smtClean="0">
                          <a:effectLst/>
                        </a:rPr>
                        <a:t>Тренировочный экзамен 11 </a:t>
                      </a:r>
                      <a:r>
                        <a:rPr lang="ru-RU" sz="1600" b="1" kern="1200" dirty="0" err="1" smtClean="0">
                          <a:effectLst/>
                        </a:rPr>
                        <a:t>кл</a:t>
                      </a:r>
                      <a:r>
                        <a:rPr lang="ru-RU" sz="1600" b="1" kern="1200" dirty="0" smtClean="0">
                          <a:effectLst/>
                        </a:rPr>
                        <a:t> 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/>
                        <a:defRPr/>
                      </a:pPr>
                      <a:r>
                        <a:rPr lang="ru-RU" sz="1600" b="1" kern="1200" dirty="0" smtClean="0">
                          <a:effectLst/>
                        </a:rPr>
                        <a:t>Тренировочный экзамен 9 </a:t>
                      </a:r>
                      <a:r>
                        <a:rPr lang="ru-RU" sz="1600" b="1" kern="1200" dirty="0" err="1" smtClean="0">
                          <a:effectLst/>
                        </a:rPr>
                        <a:t>кл</a:t>
                      </a:r>
                      <a:r>
                        <a:rPr lang="ru-RU" sz="1600" b="1" kern="1200" dirty="0" smtClean="0">
                          <a:effectLst/>
                        </a:rPr>
                        <a:t> </a:t>
                      </a:r>
                    </a:p>
                  </a:txBody>
                  <a:tcPr marL="54475" marR="54475" marT="0" marB="0"/>
                </a:tc>
              </a:tr>
              <a:tr h="3598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8.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75" marR="544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effectLst/>
                        </a:rPr>
                        <a:t>апрель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75" marR="54475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ru-RU" sz="1600" b="1" dirty="0">
                        <a:effectLst/>
                      </a:endParaRPr>
                    </a:p>
                  </a:txBody>
                  <a:tcPr marL="54475" marR="54475" marT="0" marB="0"/>
                </a:tc>
              </a:tr>
              <a:tr h="3763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 9</a:t>
                      </a:r>
                      <a:r>
                        <a:rPr lang="ru-RU" sz="1600" b="1" dirty="0">
                          <a:effectLst/>
                        </a:rPr>
                        <a:t>. 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75" marR="544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effectLst/>
                        </a:rPr>
                        <a:t>май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75" marR="54475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b="1" kern="1200" dirty="0" smtClean="0">
                          <a:effectLst/>
                        </a:rPr>
                        <a:t>Консультации </a:t>
                      </a:r>
                      <a:r>
                        <a:rPr lang="ru-RU" sz="1600" b="1" kern="1200" dirty="0">
                          <a:effectLst/>
                        </a:rPr>
                        <a:t>по подготовке к ЕГЭ (г</a:t>
                      </a:r>
                      <a:r>
                        <a:rPr lang="ru-RU" sz="1600" b="1" kern="1200" dirty="0" smtClean="0">
                          <a:effectLst/>
                        </a:rPr>
                        <a:t>. Пермь</a:t>
                      </a:r>
                      <a:r>
                        <a:rPr lang="ru-RU" sz="1600" b="1" kern="1200" dirty="0">
                          <a:effectLst/>
                        </a:rPr>
                        <a:t>)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75" marR="5447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513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https://catherineasquithgallery.com/uploads/posts/2021-03/thumbs/1614800132_105-p-fon-dlya-prezentatsii-den-rozhdeniya-1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986" y="-27509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1979712" y="353218"/>
            <a:ext cx="5616624" cy="706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4000" b="1" dirty="0" smtClean="0">
                <a:latin typeface="+mn-lt"/>
              </a:rPr>
              <a:t>ЭПОС</a:t>
            </a:r>
            <a:endParaRPr lang="ru-RU" sz="3600" b="1" dirty="0" smtClean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27784" y="1268760"/>
            <a:ext cx="4510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Виды работ и вес отметки? 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95736" y="2636912"/>
            <a:ext cx="3600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Контрольная работа</a:t>
            </a:r>
          </a:p>
          <a:p>
            <a:r>
              <a:rPr lang="ru-RU" sz="2400" b="1" dirty="0" smtClean="0"/>
              <a:t>Проверочная работа</a:t>
            </a:r>
          </a:p>
          <a:p>
            <a:r>
              <a:rPr lang="ru-RU" sz="2400" b="1" dirty="0" smtClean="0"/>
              <a:t>Работа на уроке</a:t>
            </a:r>
          </a:p>
          <a:p>
            <a:r>
              <a:rPr lang="ru-RU" sz="2400" b="1" dirty="0" smtClean="0"/>
              <a:t>Домашняя работа</a:t>
            </a:r>
          </a:p>
          <a:p>
            <a:r>
              <a:rPr lang="ru-RU" sz="2400" b="1" dirty="0" smtClean="0"/>
              <a:t>Тест</a:t>
            </a:r>
          </a:p>
          <a:p>
            <a:r>
              <a:rPr lang="ru-RU" sz="2400" b="1" dirty="0" smtClean="0"/>
              <a:t>???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963384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ъект 2"/>
          <p:cNvSpPr>
            <a:spLocks noGrp="1"/>
          </p:cNvSpPr>
          <p:nvPr>
            <p:ph idx="1"/>
          </p:nvPr>
        </p:nvSpPr>
        <p:spPr>
          <a:xfrm>
            <a:off x="755576" y="1484784"/>
            <a:ext cx="8029400" cy="4896544"/>
          </a:xfrm>
        </p:spPr>
        <p:txBody>
          <a:bodyPr>
            <a:normAutofit fontScale="92500"/>
          </a:bodyPr>
          <a:lstStyle/>
          <a:p>
            <a:pPr indent="450215" algn="just">
              <a:spcAft>
                <a:spcPts val="0"/>
              </a:spcAft>
            </a:pPr>
            <a:r>
              <a:rPr lang="ru-RU" sz="2400" b="1" dirty="0" smtClean="0">
                <a:latin typeface="Times New Roman"/>
                <a:ea typeface="Times New Roman"/>
              </a:rPr>
              <a:t>Вшивкова </a:t>
            </a:r>
            <a:r>
              <a:rPr lang="ru-RU" sz="2400" b="1" dirty="0">
                <a:latin typeface="Times New Roman"/>
                <a:ea typeface="Times New Roman"/>
              </a:rPr>
              <a:t>Наталья Владимировна, </a:t>
            </a:r>
            <a:r>
              <a:rPr lang="ru-RU" sz="2400" b="1" dirty="0" smtClean="0">
                <a:latin typeface="Times New Roman"/>
                <a:ea typeface="Times New Roman"/>
              </a:rPr>
              <a:t>СП Гимназия</a:t>
            </a:r>
            <a:r>
              <a:rPr lang="ru-RU" sz="2400" b="1" dirty="0">
                <a:latin typeface="Times New Roman"/>
                <a:ea typeface="Times New Roman"/>
              </a:rPr>
              <a:t>, </a:t>
            </a:r>
            <a:endParaRPr lang="ru-RU" sz="2400" b="1" dirty="0" smtClean="0"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sz="2400" b="1" dirty="0" smtClean="0">
                <a:latin typeface="Times New Roman"/>
                <a:ea typeface="Times New Roman"/>
              </a:rPr>
              <a:t>Мальцева </a:t>
            </a:r>
            <a:r>
              <a:rPr lang="ru-RU" sz="2400" b="1" dirty="0">
                <a:latin typeface="Times New Roman"/>
                <a:ea typeface="Times New Roman"/>
              </a:rPr>
              <a:t>Людмила Фёдоровна, </a:t>
            </a:r>
            <a:r>
              <a:rPr lang="ru-RU" sz="2400" b="1" dirty="0" smtClean="0">
                <a:latin typeface="Times New Roman"/>
                <a:ea typeface="Times New Roman"/>
              </a:rPr>
              <a:t>СП Школа </a:t>
            </a:r>
            <a:r>
              <a:rPr lang="ru-RU" sz="2400" b="1" dirty="0">
                <a:latin typeface="Times New Roman"/>
                <a:ea typeface="Times New Roman"/>
              </a:rPr>
              <a:t>№1, </a:t>
            </a:r>
          </a:p>
          <a:p>
            <a:pPr indent="450215" algn="just">
              <a:spcAft>
                <a:spcPts val="0"/>
              </a:spcAft>
            </a:pPr>
            <a:r>
              <a:rPr lang="ru-RU" sz="2400" b="1" dirty="0" err="1" smtClean="0">
                <a:latin typeface="Times New Roman"/>
                <a:ea typeface="Times New Roman"/>
              </a:rPr>
              <a:t>Пентюхова</a:t>
            </a:r>
            <a:r>
              <a:rPr lang="ru-RU" sz="2400" b="1" dirty="0" smtClean="0">
                <a:latin typeface="Times New Roman"/>
                <a:ea typeface="Times New Roman"/>
              </a:rPr>
              <a:t> </a:t>
            </a:r>
            <a:r>
              <a:rPr lang="ru-RU" sz="2400" b="1" dirty="0">
                <a:latin typeface="Times New Roman"/>
                <a:ea typeface="Times New Roman"/>
              </a:rPr>
              <a:t>Лариса Сергеевна, МБОУ «ВСШИ»,</a:t>
            </a:r>
          </a:p>
          <a:p>
            <a:pPr indent="450215" algn="just">
              <a:spcAft>
                <a:spcPts val="0"/>
              </a:spcAft>
            </a:pPr>
            <a:r>
              <a:rPr lang="ru-RU" sz="2400" b="1" dirty="0" err="1" smtClean="0">
                <a:latin typeface="Times New Roman"/>
                <a:ea typeface="Times New Roman"/>
              </a:rPr>
              <a:t>Выхрыстюк</a:t>
            </a:r>
            <a:r>
              <a:rPr lang="ru-RU" sz="2400" b="1" dirty="0" smtClean="0">
                <a:latin typeface="Times New Roman"/>
                <a:ea typeface="Times New Roman"/>
              </a:rPr>
              <a:t> </a:t>
            </a:r>
            <a:r>
              <a:rPr lang="ru-RU" sz="2400" b="1" dirty="0">
                <a:latin typeface="Times New Roman"/>
                <a:ea typeface="Times New Roman"/>
              </a:rPr>
              <a:t>Светлана Николаевна, </a:t>
            </a:r>
            <a:r>
              <a:rPr lang="ru-RU" sz="2400" b="1" dirty="0" smtClean="0">
                <a:latin typeface="Times New Roman"/>
                <a:ea typeface="Times New Roman"/>
              </a:rPr>
              <a:t>СП Школа </a:t>
            </a:r>
            <a:r>
              <a:rPr lang="ru-RU" sz="2400" b="1" dirty="0">
                <a:latin typeface="Times New Roman"/>
                <a:ea typeface="Times New Roman"/>
              </a:rPr>
              <a:t>№2,</a:t>
            </a:r>
          </a:p>
          <a:p>
            <a:pPr indent="450215" algn="just">
              <a:spcAft>
                <a:spcPts val="0"/>
              </a:spcAft>
            </a:pPr>
            <a:r>
              <a:rPr lang="ru-RU" sz="2400" b="1" dirty="0" err="1" smtClean="0">
                <a:latin typeface="Times New Roman"/>
                <a:ea typeface="Times New Roman"/>
              </a:rPr>
              <a:t>Пермякова</a:t>
            </a:r>
            <a:r>
              <a:rPr lang="ru-RU" sz="2400" b="1" dirty="0" smtClean="0">
                <a:latin typeface="Times New Roman"/>
                <a:ea typeface="Times New Roman"/>
              </a:rPr>
              <a:t> </a:t>
            </a:r>
            <a:r>
              <a:rPr lang="ru-RU" sz="2400" b="1" dirty="0">
                <a:latin typeface="Times New Roman"/>
                <a:ea typeface="Times New Roman"/>
              </a:rPr>
              <a:t>Наталья Александровна, </a:t>
            </a:r>
            <a:r>
              <a:rPr lang="ru-RU" sz="2400" b="1" dirty="0" smtClean="0">
                <a:latin typeface="Times New Roman"/>
                <a:ea typeface="Times New Roman"/>
              </a:rPr>
              <a:t>СП </a:t>
            </a:r>
            <a:r>
              <a:rPr lang="ru-RU" sz="2400" b="1" dirty="0">
                <a:latin typeface="Times New Roman"/>
                <a:ea typeface="Times New Roman"/>
              </a:rPr>
              <a:t>Школа №121,</a:t>
            </a:r>
          </a:p>
          <a:p>
            <a:pPr indent="450215" algn="just">
              <a:spcAft>
                <a:spcPts val="0"/>
              </a:spcAft>
            </a:pPr>
            <a:r>
              <a:rPr lang="ru-RU" sz="2400" b="1" dirty="0" smtClean="0">
                <a:latin typeface="Times New Roman"/>
                <a:ea typeface="Times New Roman"/>
              </a:rPr>
              <a:t>Артемова </a:t>
            </a:r>
            <a:r>
              <a:rPr lang="ru-RU" sz="2400" b="1" dirty="0">
                <a:latin typeface="Times New Roman"/>
                <a:ea typeface="Times New Roman"/>
              </a:rPr>
              <a:t>Елена Михайловна, </a:t>
            </a:r>
            <a:r>
              <a:rPr lang="ru-RU" sz="2400" b="1" dirty="0" smtClean="0">
                <a:latin typeface="Times New Roman"/>
                <a:ea typeface="Times New Roman"/>
              </a:rPr>
              <a:t>СП </a:t>
            </a:r>
            <a:r>
              <a:rPr lang="ru-RU" sz="2400" b="1" dirty="0" err="1" smtClean="0">
                <a:latin typeface="Times New Roman"/>
                <a:ea typeface="Times New Roman"/>
              </a:rPr>
              <a:t>Кукетская</a:t>
            </a:r>
            <a:r>
              <a:rPr lang="ru-RU" sz="2400" b="1" dirty="0" smtClean="0">
                <a:latin typeface="Times New Roman"/>
                <a:ea typeface="Times New Roman"/>
              </a:rPr>
              <a:t> </a:t>
            </a:r>
            <a:r>
              <a:rPr lang="ru-RU" sz="2400" b="1" dirty="0">
                <a:latin typeface="Times New Roman"/>
                <a:ea typeface="Times New Roman"/>
              </a:rPr>
              <a:t>школа. </a:t>
            </a:r>
          </a:p>
          <a:p>
            <a:pPr marL="114300" indent="0">
              <a:buNone/>
            </a:pPr>
            <a:endParaRPr lang="ru-RU" altLang="ru-RU" b="1" dirty="0" smtClean="0"/>
          </a:p>
          <a:p>
            <a:pPr marL="114300" indent="0">
              <a:buNone/>
            </a:pPr>
            <a:r>
              <a:rPr lang="ru-RU" altLang="ru-RU" b="1" dirty="0" smtClean="0">
                <a:solidFill>
                  <a:srgbClr val="FF0000"/>
                </a:solidFill>
              </a:rPr>
              <a:t>Из 10 педагогов присутствовали 6</a:t>
            </a:r>
          </a:p>
          <a:p>
            <a:pPr marL="114300" lvl="0" indent="0">
              <a:buNone/>
            </a:pPr>
            <a:endParaRPr lang="ru-RU" b="1" dirty="0" smtClean="0">
              <a:solidFill>
                <a:prstClr val="black"/>
              </a:solidFill>
            </a:endParaRPr>
          </a:p>
          <a:p>
            <a:pPr marL="114300" lvl="0" indent="0">
              <a:buNone/>
            </a:pPr>
            <a:r>
              <a:rPr lang="ru-RU" b="1" dirty="0" smtClean="0">
                <a:solidFill>
                  <a:prstClr val="black"/>
                </a:solidFill>
              </a:rPr>
              <a:t>на </a:t>
            </a:r>
            <a:r>
              <a:rPr lang="ru-RU" b="1" dirty="0">
                <a:solidFill>
                  <a:prstClr val="black"/>
                </a:solidFill>
              </a:rPr>
              <a:t>2021 – 2022 учебный год???</a:t>
            </a:r>
          </a:p>
          <a:p>
            <a:pPr marL="114300" indent="0" eaLnBrk="1" hangingPunct="1">
              <a:buFont typeface="Arial" charset="0"/>
              <a:buNone/>
            </a:pPr>
            <a:endParaRPr lang="ru-RU" altLang="ru-RU" b="1" dirty="0" smtClean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964488" cy="1143000"/>
          </a:xfrm>
        </p:spPr>
        <p:txBody>
          <a:bodyPr>
            <a:normAutofit/>
          </a:bodyPr>
          <a:lstStyle/>
          <a:p>
            <a:pPr marL="571500" lvl="0" indent="-457200">
              <a:spcBef>
                <a:spcPts val="1000"/>
              </a:spcBef>
            </a:pPr>
            <a:r>
              <a:rPr lang="ru-RU" altLang="ru-RU" sz="2800" b="1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Предметная комиссия по </a:t>
            </a:r>
            <a:r>
              <a:rPr lang="ru-RU" altLang="ru-RU" sz="2800" b="1" dirty="0" err="1">
                <a:solidFill>
                  <a:prstClr val="black"/>
                </a:solidFill>
                <a:latin typeface="Calibri"/>
                <a:ea typeface="+mn-ea"/>
                <a:cs typeface="+mn-cs"/>
              </a:rPr>
              <a:t>ВсОШ</a:t>
            </a:r>
            <a:r>
              <a:rPr lang="ru-RU" altLang="ru-RU" sz="2800" b="1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 (муниципальный этап)</a:t>
            </a:r>
            <a:r>
              <a:rPr lang="ru-RU" altLang="ru-RU" sz="28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42055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catherineasquithgallery.com/uploads/posts/2021-03/thumbs/1614800132_105-p-fon-dlya-prezentatsii-den-rozhdeniya-1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359" y="719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6643746"/>
              </p:ext>
            </p:extLst>
          </p:nvPr>
        </p:nvGraphicFramePr>
        <p:xfrm>
          <a:off x="1979712" y="1412776"/>
          <a:ext cx="6148238" cy="341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4119"/>
                <a:gridCol w="3074119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ФИО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Школа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Педагогический стаж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Классы, в которых работаете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Тема самообразования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Каким опытом готовы поделиться (выступление на МПО,</a:t>
                      </a:r>
                      <a:r>
                        <a:rPr lang="ru-RU" baseline="0" dirty="0" smtClean="0"/>
                        <a:t> открытый урок, мастер-класс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Какая помощь нужна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Заголовок 1"/>
          <p:cNvSpPr txBox="1">
            <a:spLocks/>
          </p:cNvSpPr>
          <p:nvPr/>
        </p:nvSpPr>
        <p:spPr>
          <a:xfrm>
            <a:off x="1979712" y="353218"/>
            <a:ext cx="5616624" cy="706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3300" b="1" dirty="0" smtClean="0">
                <a:latin typeface="+mn-lt"/>
              </a:rPr>
              <a:t>Опросник</a:t>
            </a:r>
            <a:r>
              <a:rPr lang="ru-RU" sz="2800" b="1" dirty="0" smtClean="0">
                <a:latin typeface="+mn-lt"/>
              </a:rPr>
              <a:t> </a:t>
            </a:r>
          </a:p>
          <a:p>
            <a:pPr algn="ctr"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+mn-lt"/>
              </a:rPr>
              <a:t>(все поля обязательны для заполнения)</a:t>
            </a:r>
            <a:endParaRPr lang="ru-RU" sz="2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2123728" y="5157192"/>
            <a:ext cx="5760640" cy="706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2000" b="1" dirty="0" smtClean="0">
                <a:solidFill>
                  <a:srgbClr val="FF0000"/>
                </a:solidFill>
                <a:latin typeface="+mn-lt"/>
              </a:rPr>
              <a:t>Кто смотрит 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on-line</a:t>
            </a:r>
            <a:r>
              <a:rPr lang="ru-RU" sz="2000" b="1" dirty="0" smtClean="0">
                <a:solidFill>
                  <a:srgbClr val="FF0000"/>
                </a:solidFill>
                <a:latin typeface="+mn-lt"/>
              </a:rPr>
              <a:t>, прошу отправить на эл. </a:t>
            </a:r>
            <a:r>
              <a:rPr lang="ru-RU" sz="2000" b="1" dirty="0">
                <a:solidFill>
                  <a:srgbClr val="FF0000"/>
                </a:solidFill>
                <a:latin typeface="+mn-lt"/>
              </a:rPr>
              <a:t>п</a:t>
            </a:r>
            <a:r>
              <a:rPr lang="ru-RU" sz="2000" b="1" dirty="0" smtClean="0">
                <a:solidFill>
                  <a:srgbClr val="FF0000"/>
                </a:solidFill>
                <a:latin typeface="+mn-lt"/>
              </a:rPr>
              <a:t>очту  </a:t>
            </a:r>
            <a:r>
              <a:rPr lang="en-US" sz="2000" b="1" dirty="0" smtClean="0">
                <a:latin typeface="+mn-lt"/>
              </a:rPr>
              <a:t>vshivkova.79@mail.ru</a:t>
            </a:r>
            <a:endParaRPr lang="ru-RU" sz="2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9513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catherineasquithgallery.com/uploads/posts/2021-03/thumbs/1614800132_105-p-fon-dlya-prezentatsii-den-rozhdeniya-1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612" y="-27509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2"/>
          <p:cNvSpPr>
            <a:spLocks noChangeArrowheads="1"/>
          </p:cNvSpPr>
          <p:nvPr/>
        </p:nvSpPr>
        <p:spPr bwMode="auto">
          <a:xfrm>
            <a:off x="1906241" y="2060851"/>
            <a:ext cx="6913563" cy="2397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defTabSz="449263" eaLnBrk="0" fontAlgn="base" hangingPunct="0">
              <a:lnSpc>
                <a:spcPct val="107000"/>
              </a:lnSpc>
              <a:spcBef>
                <a:spcPct val="0"/>
              </a:spcBef>
              <a:spcAft>
                <a:spcPct val="0"/>
              </a:spcAft>
              <a:buFont typeface="Cambria" pitchFamily="18" charset="0"/>
              <a:buAutoNum type="arabicPeriod"/>
            </a:pPr>
            <a:r>
              <a:rPr lang="ru-RU" altLang="ru-RU" sz="2800" b="1" dirty="0" smtClean="0">
                <a:solidFill>
                  <a:srgbClr val="2F2B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itchFamily="18" charset="0"/>
              </a:rPr>
              <a:t>  Подведение итогов деятельности </a:t>
            </a:r>
            <a:r>
              <a:rPr lang="ru-RU" altLang="ru-RU" sz="2800" b="1" dirty="0">
                <a:solidFill>
                  <a:srgbClr val="2F2B20"/>
                </a:solidFill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МПО </a:t>
            </a:r>
            <a:endParaRPr lang="ru-RU" altLang="ru-RU" sz="2800" b="1" dirty="0" smtClean="0">
              <a:solidFill>
                <a:srgbClr val="2F2B20"/>
              </a:solidFill>
              <a:latin typeface="Calibri" panose="020F0502020204030204" pitchFamily="34" charset="0"/>
              <a:ea typeface="Calibri" pitchFamily="34" charset="0"/>
              <a:cs typeface="Times New Roman" pitchFamily="18" charset="0"/>
            </a:endParaRPr>
          </a:p>
          <a:p>
            <a:pPr marL="0" indent="0" defTabSz="449263" eaLnBrk="0" fontAlgn="base" hangingPunct="0">
              <a:lnSpc>
                <a:spcPct val="107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 dirty="0">
                <a:solidFill>
                  <a:srgbClr val="2F2B20"/>
                </a:solidFill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sz="2800" b="1" dirty="0" smtClean="0">
                <a:solidFill>
                  <a:srgbClr val="2F2B20"/>
                </a:solidFill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     за 2021-2022 </a:t>
            </a:r>
            <a:r>
              <a:rPr lang="ru-RU" altLang="ru-RU" sz="2800" b="1" dirty="0">
                <a:solidFill>
                  <a:srgbClr val="2F2B20"/>
                </a:solidFill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учебный </a:t>
            </a:r>
            <a:r>
              <a:rPr lang="ru-RU" altLang="ru-RU" sz="2800" b="1" dirty="0" smtClean="0">
                <a:solidFill>
                  <a:srgbClr val="2F2B20"/>
                </a:solidFill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год </a:t>
            </a:r>
          </a:p>
          <a:p>
            <a:pPr defTabSz="449263" eaLnBrk="0" fontAlgn="base" hangingPunct="0">
              <a:lnSpc>
                <a:spcPct val="107000"/>
              </a:lnSpc>
              <a:spcBef>
                <a:spcPct val="0"/>
              </a:spcBef>
              <a:spcAft>
                <a:spcPct val="0"/>
              </a:spcAft>
              <a:buFont typeface="Cambria" pitchFamily="18" charset="0"/>
              <a:buAutoNum type="arabicPeriod"/>
            </a:pPr>
            <a:endParaRPr lang="ru-RU" altLang="ru-RU" sz="2800" b="1" dirty="0">
              <a:solidFill>
                <a:srgbClr val="2F2B20"/>
              </a:solidFill>
              <a:latin typeface="Calibri" panose="020F0502020204030204" pitchFamily="34" charset="0"/>
              <a:ea typeface="Calibri" pitchFamily="34" charset="0"/>
              <a:cs typeface="Times New Roman" pitchFamily="18" charset="0"/>
            </a:endParaRPr>
          </a:p>
          <a:p>
            <a:pPr marL="514350" indent="-514350" defTabSz="449263" eaLnBrk="0" fontAlgn="base" hangingPunct="0">
              <a:lnSpc>
                <a:spcPct val="107000"/>
              </a:lnSpc>
              <a:spcBef>
                <a:spcPct val="0"/>
              </a:spcBef>
              <a:spcAft>
                <a:spcPct val="0"/>
              </a:spcAft>
              <a:buAutoNum type="arabicPeriod" startAt="2"/>
            </a:pPr>
            <a:r>
              <a:rPr lang="ru-RU" altLang="ru-RU" sz="2800" b="1" dirty="0" smtClean="0">
                <a:solidFill>
                  <a:srgbClr val="2F2B20"/>
                </a:solidFill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Планируемая </a:t>
            </a:r>
            <a:r>
              <a:rPr lang="ru-RU" altLang="ru-RU" sz="2800" b="1" dirty="0">
                <a:solidFill>
                  <a:srgbClr val="2F2B20"/>
                </a:solidFill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деятельность МПО </a:t>
            </a:r>
          </a:p>
          <a:p>
            <a:pPr marL="0" indent="0" defTabSz="449263" eaLnBrk="0" fontAlgn="base" hangingPunct="0">
              <a:lnSpc>
                <a:spcPct val="107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 dirty="0" smtClean="0">
                <a:solidFill>
                  <a:srgbClr val="2F2B20"/>
                </a:solidFill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      на 2022-2023 </a:t>
            </a:r>
            <a:r>
              <a:rPr lang="ru-RU" altLang="ru-RU" sz="2800" b="1" dirty="0">
                <a:solidFill>
                  <a:srgbClr val="2F2B20"/>
                </a:solidFill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учебный  </a:t>
            </a:r>
            <a:r>
              <a:rPr lang="ru-RU" altLang="ru-RU" sz="2800" b="1" dirty="0" smtClean="0">
                <a:solidFill>
                  <a:srgbClr val="2F2B20"/>
                </a:solidFill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год</a:t>
            </a:r>
            <a:endParaRPr lang="ru-RU" altLang="ru-RU" sz="2800" b="1" dirty="0">
              <a:solidFill>
                <a:srgbClr val="2F2B20"/>
              </a:solidFill>
              <a:latin typeface="Calibri" panose="020F0502020204030204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" name="Заголовок 2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Вопросы встречи: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267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https://catherineasquithgallery.com/uploads/posts/2021-03/thumbs/1614800132_105-p-fon-dlya-prezentatsii-den-rozhdeniya-1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612" y="-27509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723181"/>
            <a:ext cx="3940898" cy="344968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2267745" y="4797152"/>
            <a:ext cx="6543948" cy="20608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Спасибо за внимание!</a:t>
            </a:r>
            <a:br>
              <a:rPr lang="ru-RU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ru-RU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Успехов в 2022-2023 учебном году!</a:t>
            </a:r>
            <a:br>
              <a:rPr lang="ru-RU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ru-RU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/>
            </a:r>
            <a:br>
              <a:rPr lang="ru-RU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endParaRPr lang="ru-RU" sz="4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928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https://catherineasquithgallery.com/uploads/posts/2021-03/thumbs/1614800132_105-p-fon-dlya-prezentatsii-den-rozhdeniya-1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509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835702" y="1723206"/>
            <a:ext cx="6408737" cy="16573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 spc="-1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3200" b="1" i="0" u="none" strike="noStrike" kern="1200" cap="none" spc="-10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ea typeface="Calibri" pitchFamily="34" charset="0"/>
                <a:cs typeface="Times New Roman" pitchFamily="18" charset="0"/>
              </a:rPr>
              <a:t>Подведение итогов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3200" b="1" i="0" u="none" strike="noStrike" kern="1200" cap="none" spc="-10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ea typeface="Calibri" pitchFamily="34" charset="0"/>
                <a:cs typeface="Times New Roman" pitchFamily="18" charset="0"/>
              </a:rPr>
              <a:t>деятельности МПО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3200" b="1" i="0" u="none" strike="noStrike" kern="1200" cap="none" spc="-10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ea typeface="Calibri" pitchFamily="34" charset="0"/>
                <a:cs typeface="Times New Roman" pitchFamily="18" charset="0"/>
              </a:rPr>
              <a:t>учителей математики </a:t>
            </a:r>
            <a:br>
              <a:rPr kumimoji="0" lang="ru-RU" altLang="ru-RU" sz="3200" b="1" i="0" u="none" strike="noStrike" kern="1200" cap="none" spc="-10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ea typeface="Calibri" pitchFamily="34" charset="0"/>
                <a:cs typeface="Times New Roman" pitchFamily="18" charset="0"/>
              </a:rPr>
            </a:br>
            <a:r>
              <a:rPr kumimoji="0" lang="ru-RU" altLang="ru-RU" sz="3200" b="1" i="0" u="none" strike="noStrike" kern="1200" cap="none" spc="-10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ea typeface="Calibri" pitchFamily="34" charset="0"/>
                <a:cs typeface="Times New Roman" pitchFamily="18" charset="0"/>
              </a:rPr>
              <a:t>за 2021 – 2022 учебный год</a:t>
            </a:r>
            <a:endParaRPr kumimoji="0" lang="ru-RU" sz="4600" b="1" i="0" u="none" strike="noStrike" kern="1200" cap="none" spc="-100" normalizeH="0" baseline="0" noProof="0" dirty="0">
              <a:ln>
                <a:noFill/>
              </a:ln>
              <a:solidFill>
                <a:srgbClr val="675E47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40821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https://catherineasquithgallery.com/uploads/posts/2021-03/thumbs/1614800132_105-p-fon-dlya-prezentatsii-den-rozhdeniya-1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612" y="-27509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847875" y="836713"/>
            <a:ext cx="6984776" cy="4745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228600" algn="just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A9A57C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ru-RU" altLang="ru-RU" sz="2400" b="1" i="0" u="sng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cs typeface="Times New Roman" panose="02020603050405020304" pitchFamily="18" charset="0"/>
              </a:rPr>
              <a:t>Методическая тема муниципальной службы</a:t>
            </a:r>
            <a:r>
              <a:rPr kumimoji="0" lang="ru-RU" altLang="ru-RU" sz="2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cs typeface="Times New Roman" panose="02020603050405020304" pitchFamily="18" charset="0"/>
              </a:rPr>
              <a:t>:</a:t>
            </a:r>
            <a:r>
              <a:rPr kumimoji="0" lang="ru-RU" altLang="ru-RU" sz="2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cs typeface="Times New Roman" panose="02020603050405020304" pitchFamily="18" charset="0"/>
              </a:rPr>
              <a:t> профессиональная компетентность современного педагога в условиях развития партнёрства в образовательной среде как ресурс повышения качества образования.</a:t>
            </a:r>
          </a:p>
          <a:p>
            <a:pPr marL="114300" marR="0" lvl="0" indent="0" algn="just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A9A57C"/>
              </a:buClr>
              <a:buSzTx/>
              <a:buFontTx/>
              <a:buNone/>
              <a:tabLst/>
              <a:defRPr/>
            </a:pPr>
            <a:endParaRPr kumimoji="0" lang="ru-RU" altLang="ru-RU" sz="24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cs typeface="Times New Roman" panose="02020603050405020304" pitchFamily="18" charset="0"/>
            </a:endParaRPr>
          </a:p>
          <a:p>
            <a:pPr marL="342900" marR="0" lvl="0" indent="-228600" algn="just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A9A57C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ru-RU" altLang="ru-RU" sz="2400" b="1" i="0" u="sng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cs typeface="Times New Roman" panose="02020603050405020304" pitchFamily="18" charset="0"/>
              </a:rPr>
              <a:t>Цель</a:t>
            </a:r>
            <a:r>
              <a:rPr kumimoji="0" lang="ru-RU" altLang="ru-RU" sz="2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cs typeface="Times New Roman" panose="02020603050405020304" pitchFamily="18" charset="0"/>
              </a:rPr>
              <a:t>:</a:t>
            </a:r>
            <a:r>
              <a:rPr kumimoji="0" lang="ru-RU" altLang="ru-RU" sz="2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cs typeface="Times New Roman" panose="02020603050405020304" pitchFamily="18" charset="0"/>
              </a:rPr>
              <a:t> обеспечение качества образования на основе профессионального роста педагога и обновления содержания, технологий и методов педагогической деятельности в современной образовательной среде.</a:t>
            </a:r>
          </a:p>
          <a:p>
            <a:pPr marL="342900" marR="0" lvl="0" indent="-2286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A9A57C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ru-RU" sz="24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52756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https://catherineasquithgallery.com/uploads/posts/2021-03/thumbs/1614800132_105-p-fon-dlya-prezentatsii-den-rozhdeniya-1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612" y="-27509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051721" y="508148"/>
            <a:ext cx="633670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400" dirty="0"/>
          </a:p>
          <a:p>
            <a:pPr algn="just"/>
            <a:r>
              <a:rPr lang="ru-RU" sz="2400" b="1" u="sng" dirty="0" smtClean="0"/>
              <a:t>Задачи</a:t>
            </a:r>
            <a:r>
              <a:rPr lang="ru-RU" sz="2400" b="1" u="sng" dirty="0"/>
              <a:t>: </a:t>
            </a:r>
            <a:endParaRPr lang="ru-RU" sz="2400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/>
              <a:t>Выявить </a:t>
            </a:r>
            <a:r>
              <a:rPr lang="ru-RU" sz="2400" dirty="0"/>
              <a:t>и распространить наиболее эффективные образовательные технологии для подготовки к </a:t>
            </a:r>
            <a:r>
              <a:rPr lang="ru-RU" sz="2400" dirty="0" smtClean="0"/>
              <a:t>ГИА; </a:t>
            </a:r>
            <a:endParaRPr lang="ru-RU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/>
              <a:t>Использовать </a:t>
            </a:r>
            <a:r>
              <a:rPr lang="ru-RU" sz="2400" dirty="0"/>
              <a:t>цифровые ресурсы сети интернет для индивидуализации процесса обучения и совершенствования форм работы с одаренными детьми;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/>
              <a:t>Способствовать </a:t>
            </a:r>
            <a:r>
              <a:rPr lang="ru-RU" sz="2400" dirty="0"/>
              <a:t>саморазвитию педагога, формированию у него потребности к преобразованию своей деятельности в изменяющихся условиях.</a:t>
            </a:r>
          </a:p>
        </p:txBody>
      </p:sp>
    </p:spTree>
    <p:extLst>
      <p:ext uri="{BB962C8B-B14F-4D97-AF65-F5344CB8AC3E}">
        <p14:creationId xmlns:p14="http://schemas.microsoft.com/office/powerpoint/2010/main" val="2172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https://catherineasquithgallery.com/uploads/posts/2021-03/thumbs/1614800132_105-p-fon-dlya-prezentatsii-den-rozhdeniya-1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509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547664" y="188639"/>
            <a:ext cx="70567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Мероприятия, проведенные в рамках МПО</a:t>
            </a:r>
            <a:br>
              <a:rPr lang="ru-RU" sz="2800" b="1" dirty="0" smtClean="0"/>
            </a:br>
            <a:r>
              <a:rPr lang="ru-RU" sz="2800" b="1" dirty="0" smtClean="0"/>
              <a:t>(2021 – 2022 уч. год)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287613" y="1261170"/>
            <a:ext cx="691276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altLang="ru-RU" sz="2800" dirty="0" smtClean="0"/>
              <a:t>Заседания МПО (№1, 2, 3, 4)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altLang="ru-RU" sz="2800" dirty="0" smtClean="0"/>
              <a:t>Участие педагогов в олимпиаде «Профи-край»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altLang="ru-RU" sz="2800" dirty="0" err="1" smtClean="0"/>
              <a:t>ВсОШ</a:t>
            </a:r>
            <a:r>
              <a:rPr lang="ru-RU" altLang="ru-RU" sz="2800" dirty="0" smtClean="0"/>
              <a:t>: школьный и муниципальный  этап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altLang="ru-RU" sz="2800" dirty="0" smtClean="0"/>
              <a:t>Игра для учащихся 5 – 9 классов «М+И=ДВ» </a:t>
            </a:r>
          </a:p>
          <a:p>
            <a:r>
              <a:rPr lang="ru-RU" altLang="ru-RU" sz="2800" dirty="0"/>
              <a:t> </a:t>
            </a:r>
            <a:r>
              <a:rPr lang="ru-RU" altLang="ru-RU" sz="2800" dirty="0" smtClean="0"/>
              <a:t>   (1, 3 туры)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altLang="ru-RU" sz="2800" dirty="0" smtClean="0"/>
              <a:t>Пробный экзамен в 9 </a:t>
            </a:r>
            <a:r>
              <a:rPr lang="ru-RU" altLang="ru-RU" sz="2800" dirty="0" err="1" smtClean="0"/>
              <a:t>кл</a:t>
            </a:r>
            <a:r>
              <a:rPr lang="ru-RU" altLang="ru-RU" sz="2800" dirty="0" smtClean="0"/>
              <a:t>  - ноябрь, март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altLang="ru-RU" sz="2800" dirty="0" smtClean="0"/>
              <a:t>Пробный экзамен в 11 </a:t>
            </a:r>
            <a:r>
              <a:rPr lang="ru-RU" altLang="ru-RU" sz="2800" dirty="0" err="1" smtClean="0"/>
              <a:t>кл</a:t>
            </a:r>
            <a:r>
              <a:rPr lang="ru-RU" altLang="ru-RU" sz="2800" dirty="0" smtClean="0"/>
              <a:t>  - ноябрь, март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altLang="ru-RU" sz="2800" dirty="0" smtClean="0"/>
              <a:t>Консультации для обучающихся по подготовке к ЕГЭ (г. Пермь) – дистанционный формат</a:t>
            </a:r>
          </a:p>
          <a:p>
            <a:endParaRPr lang="ru-RU" alt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352756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https://catherineasquithgallery.com/uploads/posts/2021-03/thumbs/1614800132_105-p-fon-dlya-prezentatsii-den-rozhdeniya-1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612" y="-27509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1609283"/>
              </p:ext>
            </p:extLst>
          </p:nvPr>
        </p:nvGraphicFramePr>
        <p:xfrm>
          <a:off x="107504" y="1340768"/>
          <a:ext cx="8928992" cy="53158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32248"/>
                <a:gridCol w="1296144"/>
                <a:gridCol w="1296144"/>
                <a:gridCol w="1368152"/>
                <a:gridCol w="1296144"/>
                <a:gridCol w="1440160"/>
              </a:tblGrid>
              <a:tr h="13681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</a:rPr>
                        <a:t>СП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</a:rPr>
                        <a:t>Количество педагогов по списку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</a:rPr>
                        <a:t>Количество участников 1 заочного тура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</a:rPr>
                        <a:t>Количество участников, вышедших во 2 очный тур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</a:rPr>
                        <a:t>Количество участников 2 очного тура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</a:rPr>
                        <a:t>Результат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37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</a:rPr>
                        <a:t>Гимназия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Сертификат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23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</a:rPr>
                        <a:t>Школа №1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Сертификаты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37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</a:rPr>
                        <a:t>Школа №2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37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</a:rPr>
                        <a:t>Школа №121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37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</a:rPr>
                        <a:t>Зюкайская школа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37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</a:rPr>
                        <a:t>Н-Галинская школа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37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</a:rPr>
                        <a:t>Путинская школа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Сертификат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37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</a:rPr>
                        <a:t>Вознесенская школа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37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</a:rPr>
                        <a:t>Бородулинская школа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37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</a:rPr>
                        <a:t>Ленинская школа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Сертификат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37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</a:rPr>
                        <a:t>ВСШИ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907704" y="260648"/>
            <a:ext cx="64087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Результаты олимпиады </a:t>
            </a:r>
            <a:r>
              <a:rPr lang="ru-RU" altLang="ru-RU" sz="28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lang="ru-RU" altLang="ru-RU" sz="28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ПРОФИ» октябрь 2021 года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8362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https://catherineasquithgallery.com/uploads/posts/2021-03/thumbs/1614800132_105-p-fon-dlya-prezentatsii-den-rozhdeniya-1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612" y="-27509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105107" y="199093"/>
            <a:ext cx="725596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Список участников второго очного тура 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Олимпиады «ПРОФИ» в разрезе СП</a:t>
            </a:r>
            <a:endParaRPr kumimoji="0" lang="ru-RU" altLang="ru-RU" sz="4000" b="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graphicFrame>
        <p:nvGraphicFramePr>
          <p:cNvPr id="10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4232585"/>
              </p:ext>
            </p:extLst>
          </p:nvPr>
        </p:nvGraphicFramePr>
        <p:xfrm>
          <a:off x="683568" y="1484784"/>
          <a:ext cx="8208912" cy="4572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78455"/>
                <a:gridCol w="2833164"/>
                <a:gridCol w="2397293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СП</a:t>
                      </a:r>
                      <a:endParaRPr lang="ru-RU" sz="24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ФИО педагогов, вышедших  во 2 очный  тур</a:t>
                      </a:r>
                      <a:endParaRPr lang="ru-RU" sz="24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ФИО педагогов, принявших участие во 2 очном туре</a:t>
                      </a:r>
                      <a:endParaRPr lang="ru-RU" sz="24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(результат)</a:t>
                      </a:r>
                      <a:endParaRPr lang="ru-RU" sz="24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математика</a:t>
                      </a:r>
                      <a:endParaRPr lang="ru-RU" sz="24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</a:rPr>
                        <a:t>Школа </a:t>
                      </a:r>
                      <a:r>
                        <a:rPr lang="ru-RU" sz="2000" b="1" dirty="0" smtClean="0">
                          <a:effectLst/>
                          <a:latin typeface="+mn-lt"/>
                        </a:rPr>
                        <a:t>№1</a:t>
                      </a:r>
                      <a:endParaRPr lang="ru-RU" sz="2000" b="1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err="1" smtClean="0">
                          <a:effectLst/>
                          <a:latin typeface="+mn-lt"/>
                        </a:rPr>
                        <a:t>Мехоношина</a:t>
                      </a:r>
                      <a:r>
                        <a:rPr lang="ru-RU" sz="2000" b="1" dirty="0" smtClean="0">
                          <a:effectLst/>
                          <a:latin typeface="+mn-lt"/>
                        </a:rPr>
                        <a:t> Е.В.</a:t>
                      </a:r>
                      <a:endParaRPr lang="ru-RU" sz="2000" b="1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+mn-lt"/>
                        </a:rPr>
                        <a:t> участие</a:t>
                      </a:r>
                      <a:endParaRPr lang="ru-RU" sz="2000" b="1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+mn-lt"/>
                          <a:ea typeface="Calibri"/>
                        </a:rPr>
                        <a:t>Комарова С.П.</a:t>
                      </a:r>
                      <a:endParaRPr lang="ru-RU" sz="2000" b="1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>
                          <a:effectLst/>
                          <a:latin typeface="+mn-lt"/>
                        </a:rPr>
                        <a:t> </a:t>
                      </a: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участие</a:t>
                      </a:r>
                      <a:endParaRPr kumimoji="0" lang="ru-RU" sz="2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+mn-lt"/>
                        </a:rPr>
                        <a:t>Гимназия</a:t>
                      </a:r>
                      <a:endParaRPr lang="ru-RU" sz="2000" b="1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</a:rPr>
                        <a:t>Вшивкова Н.В.</a:t>
                      </a:r>
                      <a:endParaRPr lang="ru-RU" sz="2000" b="1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>
                          <a:effectLst/>
                          <a:latin typeface="+mn-lt"/>
                        </a:rPr>
                        <a:t> </a:t>
                      </a:r>
                      <a:r>
                        <a:rPr lang="ru-RU" sz="2000" b="1" dirty="0" smtClean="0">
                          <a:effectLst/>
                          <a:latin typeface="+mn-lt"/>
                        </a:rPr>
                        <a:t>участие</a:t>
                      </a:r>
                      <a:endParaRPr lang="ru-RU" sz="2000" b="1" dirty="0" smtClean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+mn-lt"/>
                          <a:ea typeface="Calibri"/>
                        </a:rPr>
                        <a:t>Путинская</a:t>
                      </a:r>
                      <a:r>
                        <a:rPr lang="ru-RU" sz="2000" b="1" baseline="0" dirty="0" smtClean="0">
                          <a:effectLst/>
                          <a:latin typeface="+mn-lt"/>
                          <a:ea typeface="Calibri"/>
                        </a:rPr>
                        <a:t> школа</a:t>
                      </a:r>
                      <a:endParaRPr lang="ru-RU" sz="2000" b="1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+mn-lt"/>
                          <a:ea typeface="Calibri"/>
                        </a:rPr>
                        <a:t>Катаева В.Л.</a:t>
                      </a:r>
                      <a:endParaRPr lang="ru-RU" sz="2000" b="1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+mn-lt"/>
                          <a:ea typeface="Calibri"/>
                        </a:rPr>
                        <a:t>367/377</a:t>
                      </a:r>
                      <a:endParaRPr lang="ru-RU" sz="2000" b="1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+mn-lt"/>
                        </a:rPr>
                        <a:t>Ленинская школа</a:t>
                      </a:r>
                      <a:endParaRPr lang="ru-RU" sz="2000" b="1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effectLst/>
                          <a:latin typeface="+mn-lt"/>
                        </a:rPr>
                        <a:t>Килина</a:t>
                      </a:r>
                      <a:r>
                        <a:rPr lang="ru-RU" sz="2000" b="1" dirty="0">
                          <a:effectLst/>
                          <a:latin typeface="+mn-lt"/>
                        </a:rPr>
                        <a:t> З.И.</a:t>
                      </a:r>
                      <a:endParaRPr lang="ru-RU" sz="2000" b="1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+mn-lt"/>
                          <a:ea typeface="Calibri"/>
                        </a:rPr>
                        <a:t>248/377</a:t>
                      </a:r>
                      <a:endParaRPr lang="ru-RU" sz="2000" b="1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</a:rPr>
                        <a:t>Школа №121</a:t>
                      </a:r>
                      <a:endParaRPr lang="ru-RU" sz="2000" b="1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+mn-lt"/>
                          <a:ea typeface="Calibri"/>
                        </a:rPr>
                        <a:t>Бабушкина Л.А.</a:t>
                      </a:r>
                      <a:endParaRPr lang="ru-RU" sz="2000" b="1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+mn-lt"/>
                          <a:ea typeface="Calibri"/>
                        </a:rPr>
                        <a:t> -</a:t>
                      </a:r>
                      <a:endParaRPr lang="ru-RU" sz="2000" b="1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+mn-lt"/>
                        </a:rPr>
                        <a:t>Станелюк С.М.</a:t>
                      </a:r>
                      <a:endParaRPr lang="ru-RU" sz="2000" b="1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</a:rPr>
                        <a:t> </a:t>
                      </a:r>
                      <a:r>
                        <a:rPr lang="ru-RU" sz="2000" b="1" dirty="0" smtClean="0">
                          <a:effectLst/>
                          <a:latin typeface="+mn-lt"/>
                        </a:rPr>
                        <a:t>-</a:t>
                      </a:r>
                      <a:endParaRPr lang="ru-RU" sz="2000" b="1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effectLst/>
                          <a:latin typeface="+mn-lt"/>
                        </a:rPr>
                        <a:t>Тиунова</a:t>
                      </a:r>
                      <a:r>
                        <a:rPr lang="ru-RU" sz="2000" b="1" dirty="0">
                          <a:effectLst/>
                          <a:latin typeface="+mn-lt"/>
                        </a:rPr>
                        <a:t> Т.Н.</a:t>
                      </a:r>
                      <a:endParaRPr lang="ru-RU" sz="2000" b="1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</a:rPr>
                        <a:t> </a:t>
                      </a:r>
                      <a:r>
                        <a:rPr lang="ru-RU" sz="2000" b="1" dirty="0" smtClean="0">
                          <a:effectLst/>
                          <a:latin typeface="+mn-lt"/>
                        </a:rPr>
                        <a:t>-</a:t>
                      </a:r>
                      <a:endParaRPr lang="ru-RU" sz="2000" b="1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err="1" smtClean="0">
                          <a:effectLst/>
                          <a:latin typeface="+mn-lt"/>
                        </a:rPr>
                        <a:t>Пермякова</a:t>
                      </a:r>
                      <a:r>
                        <a:rPr lang="ru-RU" sz="2000" b="1" dirty="0" smtClean="0">
                          <a:effectLst/>
                          <a:latin typeface="+mn-lt"/>
                        </a:rPr>
                        <a:t> Н.А.</a:t>
                      </a:r>
                      <a:endParaRPr lang="ru-RU" sz="2000" b="1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</a:rPr>
                        <a:t> </a:t>
                      </a:r>
                      <a:r>
                        <a:rPr lang="ru-RU" sz="2000" b="1" dirty="0" smtClean="0">
                          <a:effectLst/>
                          <a:latin typeface="+mn-lt"/>
                        </a:rPr>
                        <a:t>-</a:t>
                      </a:r>
                      <a:endParaRPr lang="ru-RU" sz="2000" b="1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+mn-lt"/>
                        </a:rPr>
                        <a:t>Пьянкова Р.Д.</a:t>
                      </a:r>
                      <a:endParaRPr lang="ru-RU" sz="2000" b="1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</a:rPr>
                        <a:t> </a:t>
                      </a:r>
                      <a:r>
                        <a:rPr lang="ru-RU" sz="2000" b="1" dirty="0" smtClean="0">
                          <a:effectLst/>
                          <a:latin typeface="+mn-lt"/>
                        </a:rPr>
                        <a:t>-</a:t>
                      </a:r>
                      <a:endParaRPr lang="ru-RU" sz="2000" b="1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9483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640</TotalTime>
  <Words>1521</Words>
  <Application>Microsoft Office PowerPoint</Application>
  <PresentationFormat>Экран (4:3)</PresentationFormat>
  <Paragraphs>442</Paragraphs>
  <Slides>30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30</vt:i4>
      </vt:variant>
    </vt:vector>
  </HeadingPairs>
  <TitlesOfParts>
    <vt:vector size="34" baseType="lpstr">
      <vt:lpstr>Тема Office</vt:lpstr>
      <vt:lpstr>1_Тема Office</vt:lpstr>
      <vt:lpstr>2_Тема Office</vt:lpstr>
      <vt:lpstr>3_Тема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«Математика и информатика для всех» Игра 1 (октябрь)</vt:lpstr>
      <vt:lpstr>«Математика и информатика для всех» Игра 3 (февраль)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ЦелИ    МПО педагогических работников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Предметная комиссия по ВсОШ (муниципальный этап):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55</cp:revision>
  <dcterms:created xsi:type="dcterms:W3CDTF">2021-08-25T10:06:53Z</dcterms:created>
  <dcterms:modified xsi:type="dcterms:W3CDTF">2022-08-24T03:37:31Z</dcterms:modified>
</cp:coreProperties>
</file>