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257" r:id="rId3"/>
    <p:sldId id="261" r:id="rId4"/>
    <p:sldId id="262" r:id="rId5"/>
    <p:sldId id="289" r:id="rId6"/>
    <p:sldId id="263" r:id="rId7"/>
    <p:sldId id="287" r:id="rId8"/>
    <p:sldId id="260" r:id="rId9"/>
    <p:sldId id="264" r:id="rId10"/>
    <p:sldId id="265" r:id="rId11"/>
    <p:sldId id="266" r:id="rId12"/>
    <p:sldId id="267" r:id="rId13"/>
    <p:sldId id="270" r:id="rId14"/>
    <p:sldId id="271" r:id="rId15"/>
    <p:sldId id="273" r:id="rId16"/>
    <p:sldId id="274" r:id="rId17"/>
    <p:sldId id="276" r:id="rId18"/>
    <p:sldId id="278" r:id="rId19"/>
    <p:sldId id="297" r:id="rId20"/>
    <p:sldId id="298" r:id="rId21"/>
    <p:sldId id="285" r:id="rId22"/>
    <p:sldId id="281" r:id="rId23"/>
    <p:sldId id="282" r:id="rId24"/>
    <p:sldId id="296" r:id="rId25"/>
    <p:sldId id="290" r:id="rId26"/>
    <p:sldId id="291" r:id="rId27"/>
    <p:sldId id="292" r:id="rId28"/>
    <p:sldId id="293" r:id="rId29"/>
    <p:sldId id="294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2D0EC-B770-4258-BE3A-EF604741B60C}" type="datetimeFigureOut">
              <a:rPr lang="ru-RU" smtClean="0"/>
              <a:pPr/>
              <a:t>ср 08.06.22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E9E72-5A37-4124-8366-39DFD22711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40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b1b13ded1e_0_5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b1b13ded1e_0_5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6228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60D2-C976-41B7-932C-E676976D4EAD}" type="datetimeFigureOut">
              <a:rPr lang="ru-RU" smtClean="0"/>
              <a:pPr/>
              <a:t>ср 08.06.22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DC1C-77D1-449E-AF75-67AA1B5A9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60D2-C976-41B7-932C-E676976D4EAD}" type="datetimeFigureOut">
              <a:rPr lang="ru-RU" smtClean="0"/>
              <a:pPr/>
              <a:t>ср 08.06.22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DC1C-77D1-449E-AF75-67AA1B5A9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60D2-C976-41B7-932C-E676976D4EAD}" type="datetimeFigureOut">
              <a:rPr lang="ru-RU" smtClean="0"/>
              <a:pPr/>
              <a:t>ср 08.06.22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DC1C-77D1-449E-AF75-67AA1B5A9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8914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7931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93697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60D2-C976-41B7-932C-E676976D4EAD}" type="datetimeFigureOut">
              <a:rPr lang="ru-RU" smtClean="0"/>
              <a:pPr/>
              <a:t>ср 08.06.22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DC1C-77D1-449E-AF75-67AA1B5A9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60D2-C976-41B7-932C-E676976D4EAD}" type="datetimeFigureOut">
              <a:rPr lang="ru-RU" smtClean="0"/>
              <a:pPr/>
              <a:t>ср 08.06.22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DC1C-77D1-449E-AF75-67AA1B5A9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60D2-C976-41B7-932C-E676976D4EAD}" type="datetimeFigureOut">
              <a:rPr lang="ru-RU" smtClean="0"/>
              <a:pPr/>
              <a:t>ср 08.06.22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DC1C-77D1-449E-AF75-67AA1B5A9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60D2-C976-41B7-932C-E676976D4EAD}" type="datetimeFigureOut">
              <a:rPr lang="ru-RU" smtClean="0"/>
              <a:pPr/>
              <a:t>ср 08.06.22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DC1C-77D1-449E-AF75-67AA1B5A9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60D2-C976-41B7-932C-E676976D4EAD}" type="datetimeFigureOut">
              <a:rPr lang="ru-RU" smtClean="0"/>
              <a:pPr/>
              <a:t>ср 08.06.22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DC1C-77D1-449E-AF75-67AA1B5A9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60D2-C976-41B7-932C-E676976D4EAD}" type="datetimeFigureOut">
              <a:rPr lang="ru-RU" smtClean="0"/>
              <a:pPr/>
              <a:t>ср 08.06.22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DC1C-77D1-449E-AF75-67AA1B5A9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60D2-C976-41B7-932C-E676976D4EAD}" type="datetimeFigureOut">
              <a:rPr lang="ru-RU" smtClean="0"/>
              <a:pPr/>
              <a:t>ср 08.06.22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DC1C-77D1-449E-AF75-67AA1B5A9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A60D2-C976-41B7-932C-E676976D4EAD}" type="datetimeFigureOut">
              <a:rPr lang="ru-RU" smtClean="0"/>
              <a:pPr/>
              <a:t>ср 08.06.22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DC1C-77D1-449E-AF75-67AA1B5A9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A60D2-C976-41B7-932C-E676976D4EAD}" type="datetimeFigureOut">
              <a:rPr lang="ru-RU" smtClean="0"/>
              <a:pPr/>
              <a:t>ср 08.06.22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BDC1C-77D1-449E-AF75-67AA1B5A9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5.png"/><Relationship Id="rId7" Type="http://schemas.openxmlformats.org/officeDocument/2006/relationships/hyperlink" Target="https://&#1092;&#1080;&#1085;&#1079;&#1085;&#1072;&#1081;&#1082;&#1072;.&#1088;&#1092;/site/abilities-kids" TargetMode="External"/><Relationship Id="rId2" Type="http://schemas.openxmlformats.org/officeDocument/2006/relationships/hyperlink" Target="https://&#1084;&#1086;&#1085;&#1077;&#1090;&#1082;&#1080;&#1085;&#1099;.&#1088;&#1092;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hyperlink" Target="https://bobrenok.oc3.ru/" TargetMode="Externa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1872208"/>
          </a:xfrm>
        </p:spPr>
        <p:txBody>
          <a:bodyPr>
            <a:noAutofit/>
          </a:bodyPr>
          <a:lstStyle/>
          <a:p>
            <a:endParaRPr lang="ru-RU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algn="ctr"/>
            <a:r>
              <a:rPr lang="ru-RU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   «Нажить много денег – храбрость; сохранить их – мудрость, а умело расходовать – искусство».</a:t>
            </a:r>
          </a:p>
          <a:p>
            <a:pPr algn="r"/>
            <a:r>
              <a:rPr lang="ru-RU" altLang="ko-KR" sz="2800" b="1" dirty="0">
                <a:latin typeface="Cambria" pitchFamily="18" charset="0"/>
                <a:cs typeface="Arial" pitchFamily="34" charset="0"/>
              </a:rPr>
              <a:t>Бертольд Авербах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8" name="Рисунок 7" descr="https://avatars.mds.yandex.net/get-zen_doc/1246934/pub_5ce704bf740ccd00b332500e_5ce976b444f2e000b49f5862/scale_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4266357" cy="3138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796136" y="4509120"/>
            <a:ext cx="28856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Сапегина</a:t>
            </a:r>
            <a:r>
              <a:rPr lang="ru-RU" dirty="0" smtClean="0"/>
              <a:t> Инна Петровна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МБОУ «ВОК» СП школа №2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63005"/>
            <a:ext cx="2843917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Окружающий мир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40769"/>
            <a:ext cx="3961892" cy="2530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3777435" cy="2375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64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Окружающий мир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5691670" cy="23378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4699256" cy="2876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81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Математика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389598" cy="4519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48880"/>
            <a:ext cx="4806752" cy="3072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63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Математика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5974135" cy="2222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33056"/>
            <a:ext cx="5732506" cy="25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3647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Математика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7" y="3116346"/>
            <a:ext cx="4464495" cy="3156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666" y="3280153"/>
            <a:ext cx="36099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64" y="1196752"/>
            <a:ext cx="5184576" cy="174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40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Русский язык и Литературное чтение</a:t>
            </a:r>
          </a:p>
        </p:txBody>
      </p:sp>
      <p:sp>
        <p:nvSpPr>
          <p:cNvPr id="6" name="Заголовок 12"/>
          <p:cNvSpPr>
            <a:spLocks noGrp="1"/>
          </p:cNvSpPr>
          <p:nvPr>
            <p:ph idx="1"/>
          </p:nvPr>
        </p:nvSpPr>
        <p:spPr bwMode="auto">
          <a:xfrm>
            <a:off x="1187624" y="1112978"/>
            <a:ext cx="6624736" cy="49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25000" lnSpcReduction="200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0932C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solidFill>
                <a:srgbClr val="F0932C"/>
              </a:solidFill>
              <a:latin typeface="Cambria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0932C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0932C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sng" strike="noStrike" kern="1200" cap="none" spc="0" normalizeH="0" baseline="0" noProof="0" dirty="0">
                <a:ln>
                  <a:noFill/>
                </a:ln>
                <a:solidFill>
                  <a:srgbClr val="F0932C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Ребусы. Отгадайте названия валют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0932C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2987824" y="1511942"/>
            <a:ext cx="2438525" cy="1306307"/>
            <a:chOff x="1364023" y="1233734"/>
            <a:chExt cx="4010309" cy="190723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364023" y="1233734"/>
              <a:ext cx="4010309" cy="1907234"/>
            </a:xfrm>
            <a:prstGeom prst="rect">
              <a:avLst/>
            </a:prstGeom>
            <a:solidFill>
              <a:srgbClr val="F7C547"/>
            </a:solidFill>
            <a:ln w="12700" cap="flat" cmpd="sng" algn="ctr">
              <a:solidFill>
                <a:srgbClr val="F7C547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973" y="1368303"/>
              <a:ext cx="3672408" cy="1638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8086"/>
            <a:ext cx="2736304" cy="130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Объект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988" y="2049636"/>
            <a:ext cx="2496307" cy="1028526"/>
          </a:xfrm>
        </p:spPr>
      </p:pic>
      <p:grpSp>
        <p:nvGrpSpPr>
          <p:cNvPr id="13" name="Группа 11"/>
          <p:cNvGrpSpPr>
            <a:grpSpLocks/>
          </p:cNvGrpSpPr>
          <p:nvPr/>
        </p:nvGrpSpPr>
        <p:grpSpPr bwMode="auto">
          <a:xfrm>
            <a:off x="5562821" y="1772816"/>
            <a:ext cx="3528392" cy="1183025"/>
            <a:chOff x="2488900" y="4523614"/>
            <a:chExt cx="5477720" cy="1929721"/>
          </a:xfrm>
        </p:grpSpPr>
        <p:pic>
          <p:nvPicPr>
            <p:cNvPr id="14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00" y="4523614"/>
              <a:ext cx="5477720" cy="1929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0306" y="4680541"/>
              <a:ext cx="1101714" cy="1556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Рисунок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036" y="4691488"/>
              <a:ext cx="3980270" cy="1545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Прямоугольник 16"/>
          <p:cNvSpPr/>
          <p:nvPr/>
        </p:nvSpPr>
        <p:spPr>
          <a:xfrm>
            <a:off x="1161964" y="3214251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0" cap="none" spc="0" normalizeH="0" baseline="0" noProof="0" dirty="0">
                <a:ln>
                  <a:noFill/>
                </a:ln>
                <a:solidFill>
                  <a:srgbClr val="F0932C"/>
                </a:solidFill>
                <a:effectLst/>
                <a:uLnTx/>
                <a:uFillTx/>
                <a:latin typeface="Cambria"/>
                <a:ea typeface="+mj-ea"/>
                <a:cs typeface="Times New Roman" pitchFamily="18" charset="0"/>
              </a:rPr>
              <a:t>Анаграммы. Расшифруйте слова</a:t>
            </a:r>
            <a:endParaRPr kumimoji="0" lang="ru-RU" sz="1200" b="0" i="0" u="sng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3789040"/>
            <a:ext cx="8300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СИПЕНЯ </a:t>
            </a:r>
            <a:r>
              <a:rPr lang="ru-RU" sz="32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(ПЕНСИЯ)</a:t>
            </a:r>
          </a:p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ЛАКМЕРА</a:t>
            </a:r>
            <a:r>
              <a:rPr lang="ru-RU" sz="32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(РЕКЛАМА)</a:t>
            </a:r>
          </a:p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ПАРТАЛАЗ</a:t>
            </a:r>
            <a:r>
              <a:rPr lang="ru-RU" sz="32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(ЗАРПЛАТА)</a:t>
            </a:r>
          </a:p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ОВОДРОГ</a:t>
            </a:r>
            <a:r>
              <a:rPr lang="ru-RU" sz="32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(ДОГОВОР)</a:t>
            </a:r>
          </a:p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КАНОЭКОМИ</a:t>
            </a:r>
            <a:r>
              <a:rPr lang="ru-RU" sz="28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sz="32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(ЭКОНОМИКА)</a:t>
            </a:r>
          </a:p>
        </p:txBody>
      </p:sp>
      <p:pic>
        <p:nvPicPr>
          <p:cNvPr id="19" name="Picture 2" descr="http://www.cliparthut.com/clip-arts/346/mystery-clip-art-346644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745" y="3776438"/>
            <a:ext cx="3291239" cy="228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19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6064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600" b="1" u="sng" dirty="0">
                <a:solidFill>
                  <a:srgbClr val="F0932C"/>
                </a:solidFill>
                <a:latin typeface="Cambria"/>
                <a:ea typeface="+mj-ea"/>
                <a:cs typeface="+mj-cs"/>
              </a:rPr>
              <a:t>Соедини линиями продолжение пословицы</a:t>
            </a:r>
            <a:endParaRPr lang="ru-RU" u="sng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Русский язык и Литературное чтение</a:t>
            </a:r>
          </a:p>
        </p:txBody>
      </p:sp>
      <p:sp>
        <p:nvSpPr>
          <p:cNvPr id="6" name="Прямоугольник 2"/>
          <p:cNvSpPr>
            <a:spLocks noGrp="1" noChangeArrowheads="1"/>
          </p:cNvSpPr>
          <p:nvPr>
            <p:ph idx="10"/>
          </p:nvPr>
        </p:nvSpPr>
        <p:spPr bwMode="auto">
          <a:xfrm>
            <a:off x="467544" y="1659654"/>
            <a:ext cx="8229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ru-RU" sz="2400" dirty="0"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Береги хлеб для еды,                        богатый вора боится.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 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Без денег торговать                          а деньги для Беды.                                    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 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Богатому не спится,                           как без соли хлебать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ru-RU" sz="2400" dirty="0"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4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Когда деньги говорят,                       прокладывает.   </a:t>
            </a:r>
          </a:p>
          <a:p>
            <a:pPr lvl="0" fontAlgn="base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4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                 </a:t>
            </a:r>
          </a:p>
          <a:p>
            <a:pPr lvl="0" fontAlgn="base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4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Есть грош,                                              тогда правда молчит...</a:t>
            </a:r>
          </a:p>
          <a:p>
            <a:pPr lvl="0" fontAlgn="base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ru-RU" sz="2400" dirty="0">
              <a:solidFill>
                <a:srgbClr val="303030"/>
              </a:solidFill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4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Денежка дорожку                                так будет и рожь</a:t>
            </a:r>
          </a:p>
        </p:txBody>
      </p:sp>
    </p:spTree>
    <p:extLst>
      <p:ext uri="{BB962C8B-B14F-4D97-AF65-F5344CB8AC3E}">
        <p14:creationId xmlns:p14="http://schemas.microsoft.com/office/powerpoint/2010/main" val="32960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6064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600" b="1" u="sng" dirty="0">
                <a:solidFill>
                  <a:srgbClr val="F0932C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Закончи верные утверждения</a:t>
            </a:r>
            <a:endParaRPr lang="ru-RU" u="sng" dirty="0">
              <a:latin typeface="Cambria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977568"/>
            <a:ext cx="3779912" cy="193899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Лишние  …– лишняя забота.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деньги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гривны 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драхмы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ракушки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1994949"/>
            <a:ext cx="3779912" cy="193899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Хуже всех бед, когда денег … 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куча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туча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нет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гора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581128"/>
            <a:ext cx="3779912" cy="163121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Уговор дороже  …. .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дров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денег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конфет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игрушек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0584" y="4581128"/>
            <a:ext cx="3775894" cy="163121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Копейка рубль  …  .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прячет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укрывает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 бережёт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 стережёт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91952" y="0"/>
            <a:ext cx="8229600" cy="945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Русский язык и Литературное чтение</a:t>
            </a:r>
          </a:p>
        </p:txBody>
      </p:sp>
    </p:spTree>
    <p:extLst>
      <p:ext uri="{BB962C8B-B14F-4D97-AF65-F5344CB8AC3E}">
        <p14:creationId xmlns:p14="http://schemas.microsoft.com/office/powerpoint/2010/main" val="211411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Внеурочная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196752"/>
            <a:ext cx="316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«Магазин»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0032" y="1196752"/>
            <a:ext cx="4653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Своя игра по теме «Деньги»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48880"/>
            <a:ext cx="3952975" cy="296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cstor.nn2.ru/forum/data/forum/images/2015-10/131827252-1.zdorovoe-pitan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2114174" cy="292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9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Cambria" pitchFamily="18" charset="0"/>
              </a:rPr>
              <a:t>Внеурочная деятельность.</a:t>
            </a:r>
            <a:br>
              <a:rPr lang="ru-RU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Вест-игра «В стране невыученных финансовых уроков»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нна\Desktop\401.jpg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36911"/>
            <a:ext cx="6480720" cy="3816425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2555776" y="5733256"/>
            <a:ext cx="1490464" cy="50405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финансовых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aidagogos.com/wp-content/uploads/2014/11/Finansov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780928"/>
            <a:ext cx="4789019" cy="383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https://static5.depositphotos.com/1000128/394/i/950/depositphotos_3949141-stock-photo-financial-success-conce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82550"/>
            <a:ext cx="29845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3419872" y="704355"/>
            <a:ext cx="5184576" cy="308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797849" tIns="152333" rIns="91428" bIns="38083" anchor="ctr">
            <a:spAutoFit/>
          </a:bodyPr>
          <a:lstStyle/>
          <a:p>
            <a:pPr algn="just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нужна ребёнку финансовая грамотность?</a:t>
            </a:r>
          </a:p>
          <a:p>
            <a:pPr algn="just"/>
            <a:endParaRPr lang="ru-RU" sz="2800" b="1" dirty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053" name="Picture 2" descr="http://klgr-school.ucoz.ru/_nw/2/411085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4005263"/>
            <a:ext cx="277971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ambria" pitchFamily="18" charset="0"/>
              </a:rPr>
              <a:t>Внеурочная деятельность.</a:t>
            </a:r>
            <a:br>
              <a:rPr lang="ru-RU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конкурс «Учимся финансовой грамотности на примере литературных героев»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Инна\Desktop\Untitled.png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7848871" cy="4797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1829" y="1124744"/>
            <a:ext cx="4521821" cy="46064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https://xn--e1agfgfdc8ayf.xn--p1ai/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" y="1700095"/>
            <a:ext cx="4238170" cy="208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509" y="1800148"/>
            <a:ext cx="4394102" cy="208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65742" y="1196752"/>
            <a:ext cx="4238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https://bobrenok.oc3.ru/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Интернет - ресурсы 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B9889745-224A-4E29-96F5-6C49FF514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6" y="4116557"/>
            <a:ext cx="3744415" cy="19047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1ABD081-94DC-4A5A-B9F7-9CBCE45B0D1E}"/>
              </a:ext>
            </a:extLst>
          </p:cNvPr>
          <p:cNvSpPr txBox="1"/>
          <p:nvPr/>
        </p:nvSpPr>
        <p:spPr>
          <a:xfrm>
            <a:off x="179512" y="618393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https://xn--80aatdhgrb3d.xn--p1ai/site/abilities-kids</a:t>
            </a: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3AE6E6D9-19EF-4401-A463-F1803A540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98" y="4149472"/>
            <a:ext cx="3744414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0DF83A-FB4F-4BFD-92FA-A782D60371E2}"/>
              </a:ext>
            </a:extLst>
          </p:cNvPr>
          <p:cNvSpPr txBox="1"/>
          <p:nvPr/>
        </p:nvSpPr>
        <p:spPr>
          <a:xfrm>
            <a:off x="4860032" y="6381328"/>
            <a:ext cx="212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</a:rPr>
              <a:t>https://uchi.ru/main</a:t>
            </a:r>
            <a:endParaRPr lang="ru-RU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2691336" cy="3600450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Всероссийские проверочные работы (ВПР)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96752"/>
            <a:ext cx="3900959" cy="308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533" y="4315114"/>
            <a:ext cx="40671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00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442" y="2420888"/>
            <a:ext cx="2259282" cy="3600450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Комплексные метапредметные работы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39" y="1700808"/>
            <a:ext cx="2375480" cy="326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60" y="1124744"/>
            <a:ext cx="2678697" cy="347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41" y="4744475"/>
            <a:ext cx="4389959" cy="211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9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43F5E8-ADFB-4FA4-BA35-225F72F99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8CDAC1-FFB2-44A7-9FA5-4B5901890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EA26A394-D769-4AE7-B282-16AEE10732A4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064896" cy="502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68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A4300C-DAD8-4B3E-BB71-DD4F60FC8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0F7683-A722-4106-91B2-AAEAAC7C1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2C51EB0-98FE-496B-99EC-F46C565D123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так важно учить ребенка финансовой грамотности?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он был меньше подвержен стрессу, связанному с деньгами, когда станет взрослым.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он имел возможность жить с комфортом.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он не жил с Вами, когда уже станет взрослым, только потому, что он не может позволить себе жить самостоятельно.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 него была лучшая жизнь, чем у Вас.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D9AE5B-C69B-445F-A781-D9B43E6D7281}"/>
              </a:ext>
            </a:extLst>
          </p:cNvPr>
          <p:cNvSpPr txBox="1"/>
          <p:nvPr/>
        </p:nvSpPr>
        <p:spPr>
          <a:xfrm>
            <a:off x="4119663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EBB70FF2-6DFB-4F72-AEF0-C0C7B34B7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37112"/>
            <a:ext cx="3059832" cy="20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43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5033CC-AABC-4CE4-AB42-F4BC33BF3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5512BC-1EBF-44F8-A8FE-5A1B5D813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Учить ребенка быть финансово грамотным, это значит учить его: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99E6312-4486-4D2E-83B5-F5CE35AFF8F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1916832"/>
            <a:ext cx="8229600" cy="4680520"/>
          </a:xfrm>
        </p:spPr>
        <p:txBody>
          <a:bodyPr>
            <a:normAutofit fontScale="62500" lnSpcReduction="20000"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экономить деньги.</a:t>
            </a:r>
            <a:endParaRPr lang="ru-RU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Насколько важно ставить финансовые цели, как долгосрочные, так и краткосрочные.</a:t>
            </a:r>
            <a:endParaRPr lang="ru-RU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инвестировать свои деньги и заставить их работать на себя.</a:t>
            </a:r>
            <a:endParaRPr lang="ru-RU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создать бюджет и распределять свои деньги, чтобы хватало на все необходимые нужды.</a:t>
            </a:r>
            <a:endParaRPr lang="ru-RU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 помощью современных технологий и систем сохранять контроль над своими деньгами.</a:t>
            </a:r>
            <a:endParaRPr lang="ru-RU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том, что он единственный в мире человек, который может принимать решения о своих деньгах.</a:t>
            </a:r>
            <a:endParaRPr lang="ru-RU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практике пожертвований, чтобы помочь другим нуждающимся.</a:t>
            </a:r>
            <a:endParaRPr lang="ru-RU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принять решение — потратить деньги сейчас или сохранить их для последующих нужд и покупок.</a:t>
            </a:r>
            <a:endParaRPr lang="ru-RU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работают банки.</a:t>
            </a:r>
            <a:endParaRPr lang="ru-RU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зарабатывать деньги и достигать своих финансовых целей.</a:t>
            </a:r>
            <a:endParaRPr lang="ru-RU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A93C9C1C-0A3D-486D-8B0F-DF41E9920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05" y="-343989"/>
            <a:ext cx="2914767" cy="194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59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08C3FB-28CF-47DC-9923-785EC2BED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603B97-A5FD-4307-BD7D-E58AF2353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24743"/>
          </a:xfrm>
        </p:spPr>
        <p:txBody>
          <a:bodyPr>
            <a:normAutofit/>
          </a:bodyPr>
          <a:lstStyle/>
          <a:p>
            <a:r>
              <a:rPr lang="ru-RU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с чего начинать обучать финансовой грамотности маленьких детей?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B730F01-A9A5-4F72-BB7E-FB5EE3106D9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3077FB-A44A-4E63-AE8A-CFA3C09702D2}"/>
              </a:ext>
            </a:extLst>
          </p:cNvPr>
          <p:cNvSpPr txBox="1"/>
          <p:nvPr/>
        </p:nvSpPr>
        <p:spPr>
          <a:xfrm>
            <a:off x="467544" y="3429000"/>
            <a:ext cx="8208913" cy="1051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нужно начинать учить ребенка финансовой грамотности?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96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F7A4D4-6AD6-4C94-8628-9D0771754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3AE6D2-DCC6-469F-AD2E-7658D3182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856" y="332656"/>
            <a:ext cx="7869560" cy="3096345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для родителей, которым следует придерживаться, чтобы ребенок понял, что такое деньги:</a:t>
            </a:r>
            <a:endParaRPr lang="ru-RU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F410CF3-DEE6-4741-B48F-3AA861FC0F1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 sz="1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он получает подарок.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D19F987-4858-4DA6-8C1E-F6CAD4AD75AB}"/>
              </a:ext>
            </a:extLst>
          </p:cNvPr>
          <p:cNvSpPr txBox="1"/>
          <p:nvPr/>
        </p:nvSpPr>
        <p:spPr>
          <a:xfrm>
            <a:off x="755577" y="3717032"/>
            <a:ext cx="4680520" cy="390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8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 детей зарабатывать деньги.</a:t>
            </a:r>
            <a:r>
              <a:rPr lang="ru-RU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83166E-1E63-44DA-B765-33A747B120B8}"/>
              </a:ext>
            </a:extLst>
          </p:cNvPr>
          <p:cNvSpPr txBox="1"/>
          <p:nvPr/>
        </p:nvSpPr>
        <p:spPr>
          <a:xfrm>
            <a:off x="755577" y="4437112"/>
            <a:ext cx="6893687" cy="390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Определите норму выдачи денег, и подарите ребенку копилку.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D28D626-09A3-435E-A7E4-84F5B7897A3F}"/>
              </a:ext>
            </a:extLst>
          </p:cNvPr>
          <p:cNvSpPr txBox="1"/>
          <p:nvPr/>
        </p:nvSpPr>
        <p:spPr>
          <a:xfrm>
            <a:off x="755577" y="5157192"/>
            <a:ext cx="5976663" cy="390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8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Вы пользуетесь банкоматом.</a:t>
            </a:r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C514F0A-D1DA-4772-860D-F2078D751581}"/>
              </a:ext>
            </a:extLst>
          </p:cNvPr>
          <p:cNvSpPr txBox="1"/>
          <p:nvPr/>
        </p:nvSpPr>
        <p:spPr>
          <a:xfrm>
            <a:off x="808503" y="5877272"/>
            <a:ext cx="5976663" cy="390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8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Берите ребенка с собой в походы по магазинам.</a:t>
            </a:r>
            <a:endParaRPr lang="ru-RU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0DBEF854-D8BD-4D94-AD8E-4DDCFD47A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13176"/>
            <a:ext cx="2424809" cy="156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E0F6722C-A7B8-4AE1-B431-ED1125582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36912"/>
            <a:ext cx="2741905" cy="194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06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F7A4D4-6AD6-4C94-8628-9D0771754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3AE6D2-DCC6-469F-AD2E-7658D3182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88640"/>
            <a:ext cx="7416824" cy="3240361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для родителей, которым следует придерживаться, чтобы ребенок понял, что такое деньги:</a:t>
            </a:r>
            <a:endParaRPr lang="ru-RU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F410CF3-DEE6-4741-B48F-3AA861FC0F1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544" y="1988840"/>
            <a:ext cx="8229600" cy="3888432"/>
          </a:xfrm>
        </p:spPr>
        <p:txBody>
          <a:bodyPr/>
          <a:lstStyle/>
          <a:p>
            <a:endParaRPr lang="ru-RU" sz="1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счетов и квитанций.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D19F987-4858-4DA6-8C1E-F6CAD4AD75AB}"/>
              </a:ext>
            </a:extLst>
          </p:cNvPr>
          <p:cNvSpPr txBox="1"/>
          <p:nvPr/>
        </p:nvSpPr>
        <p:spPr>
          <a:xfrm>
            <a:off x="755576" y="3717032"/>
            <a:ext cx="6336703" cy="390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 </a:t>
            </a:r>
            <a:r>
              <a:rPr lang="ru-RU" b="1" i="1" dirty="0"/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 различным способам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экономии денег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83166E-1E63-44DA-B765-33A747B120B8}"/>
              </a:ext>
            </a:extLst>
          </p:cNvPr>
          <p:cNvSpPr txBox="1"/>
          <p:nvPr/>
        </p:nvSpPr>
        <p:spPr>
          <a:xfrm>
            <a:off x="755577" y="4437112"/>
            <a:ext cx="6893687" cy="1156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Вовлекайте детей в обсуждение семейного бюджета и планирование отпусков.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D28D626-09A3-435E-A7E4-84F5B7897A3F}"/>
              </a:ext>
            </a:extLst>
          </p:cNvPr>
          <p:cNvSpPr txBox="1"/>
          <p:nvPr/>
        </p:nvSpPr>
        <p:spPr>
          <a:xfrm>
            <a:off x="808503" y="5184702"/>
            <a:ext cx="597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   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Обучайте личной финансовой безопасности.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FB0C3381-970E-40B5-8C8C-E70A5BAC0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130" y="2333542"/>
            <a:ext cx="2585163" cy="193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46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3B52EAEA-EFFB-4722-9728-216DC7045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71287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391EF7-F37F-4A19-A28F-454C7CF4BA97}"/>
              </a:ext>
            </a:extLst>
          </p:cNvPr>
          <p:cNvSpPr txBox="1"/>
          <p:nvPr/>
        </p:nvSpPr>
        <p:spPr>
          <a:xfrm>
            <a:off x="5868144" y="188640"/>
            <a:ext cx="266429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28282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Первый папа: «В любви к деньгам — корень всех зол», </a:t>
            </a:r>
          </a:p>
          <a:p>
            <a:endParaRPr lang="ru-RU" sz="3200" dirty="0">
              <a:solidFill>
                <a:srgbClr val="28282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3200" dirty="0">
              <a:solidFill>
                <a:srgbClr val="28282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28282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второй папа: «Корень всех зол — в отсутствии денег».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243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260648"/>
            <a:ext cx="8520600" cy="161432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/>
            <a:r>
              <a:rPr lang="ru" dirty="0"/>
              <a:t>Виды финансового мошенничества:</a:t>
            </a:r>
            <a:endParaRPr dirty="0"/>
          </a:p>
          <a:p>
            <a:pPr algn="l"/>
            <a:endParaRPr dirty="0"/>
          </a:p>
          <a:p>
            <a:pPr algn="l"/>
            <a:endParaRPr dirty="0"/>
          </a:p>
        </p:txBody>
      </p:sp>
      <p:grpSp>
        <p:nvGrpSpPr>
          <p:cNvPr id="106" name="Google Shape;106;p19"/>
          <p:cNvGrpSpPr/>
          <p:nvPr/>
        </p:nvGrpSpPr>
        <p:grpSpPr>
          <a:xfrm>
            <a:off x="2679116" y="1874975"/>
            <a:ext cx="5997339" cy="3448357"/>
            <a:chOff x="1117045" y="0"/>
            <a:chExt cx="3785766" cy="3301200"/>
          </a:xfrm>
        </p:grpSpPr>
        <p:sp>
          <p:nvSpPr>
            <p:cNvPr id="107" name="Google Shape;107;p19"/>
            <p:cNvSpPr/>
            <p:nvPr/>
          </p:nvSpPr>
          <p:spPr>
            <a:xfrm>
              <a:off x="1117045" y="0"/>
              <a:ext cx="3301200" cy="3301200"/>
            </a:xfrm>
            <a:prstGeom prst="triangle">
              <a:avLst>
                <a:gd name="adj" fmla="val 50000"/>
              </a:avLst>
            </a:prstGeom>
            <a:solidFill>
              <a:srgbClr val="969696"/>
            </a:solidFill>
            <a:ln w="139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108;p19"/>
            <p:cNvSpPr/>
            <p:nvPr/>
          </p:nvSpPr>
          <p:spPr>
            <a:xfrm>
              <a:off x="2757211" y="330435"/>
              <a:ext cx="2145600" cy="58680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89800"/>
              </a:srgbClr>
            </a:solidFill>
            <a:ln w="13950" cap="flat" cmpd="sng">
              <a:solidFill>
                <a:srgbClr val="9696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109;p19"/>
            <p:cNvSpPr txBox="1"/>
            <p:nvPr/>
          </p:nvSpPr>
          <p:spPr>
            <a:xfrm>
              <a:off x="2785853" y="359077"/>
              <a:ext cx="2088300" cy="52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000"/>
              </a:pPr>
              <a:r>
                <a:rPr lang="ru" sz="1000" dirty="0">
                  <a:solidFill>
                    <a:srgbClr val="000000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· </a:t>
              </a:r>
              <a:r>
                <a:rPr lang="ru" sz="1200" b="1" dirty="0">
                  <a:solidFill>
                    <a:srgbClr val="000000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Мошенничество с использованием банковских карт</a:t>
              </a:r>
              <a:endParaRPr sz="1200" b="1" dirty="0">
                <a:solidFill>
                  <a:srgbClr val="000000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10" name="Google Shape;110;p19"/>
            <p:cNvSpPr/>
            <p:nvPr/>
          </p:nvSpPr>
          <p:spPr>
            <a:xfrm>
              <a:off x="2757211" y="990499"/>
              <a:ext cx="2145600" cy="58680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89800"/>
              </a:srgbClr>
            </a:solidFill>
            <a:ln w="13950" cap="flat" cmpd="sng">
              <a:solidFill>
                <a:srgbClr val="9696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111;p19"/>
            <p:cNvSpPr txBox="1"/>
            <p:nvPr/>
          </p:nvSpPr>
          <p:spPr>
            <a:xfrm>
              <a:off x="2785853" y="1019141"/>
              <a:ext cx="2088300" cy="52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000"/>
              </a:pPr>
              <a:r>
                <a:rPr lang="ru" sz="1000" dirty="0">
                  <a:solidFill>
                    <a:srgbClr val="000000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· </a:t>
              </a:r>
              <a:r>
                <a:rPr lang="ru" sz="1200" b="1" dirty="0">
                  <a:solidFill>
                    <a:srgbClr val="000000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Интернет мошенничество</a:t>
              </a:r>
              <a:endParaRPr sz="1200" b="1" dirty="0"/>
            </a:p>
          </p:txBody>
        </p:sp>
        <p:sp>
          <p:nvSpPr>
            <p:cNvPr id="112" name="Google Shape;112;p19"/>
            <p:cNvSpPr/>
            <p:nvPr/>
          </p:nvSpPr>
          <p:spPr>
            <a:xfrm>
              <a:off x="2757211" y="1650564"/>
              <a:ext cx="2145600" cy="58680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89800"/>
              </a:srgbClr>
            </a:solidFill>
            <a:ln w="13950" cap="flat" cmpd="sng">
              <a:solidFill>
                <a:srgbClr val="9696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113;p19"/>
            <p:cNvSpPr txBox="1"/>
            <p:nvPr/>
          </p:nvSpPr>
          <p:spPr>
            <a:xfrm>
              <a:off x="2785853" y="1679206"/>
              <a:ext cx="2088300" cy="52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000"/>
              </a:pPr>
              <a:r>
                <a:rPr lang="ru" sz="1000" dirty="0">
                  <a:solidFill>
                    <a:srgbClr val="000000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· </a:t>
              </a:r>
              <a:r>
                <a:rPr lang="ru" sz="1200" b="1" dirty="0">
                  <a:solidFill>
                    <a:srgbClr val="000000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Мобильные мошенничества</a:t>
              </a:r>
              <a:endParaRPr sz="1200" b="1" dirty="0"/>
            </a:p>
          </p:txBody>
        </p:sp>
        <p:sp>
          <p:nvSpPr>
            <p:cNvPr id="114" name="Google Shape;114;p19"/>
            <p:cNvSpPr/>
            <p:nvPr/>
          </p:nvSpPr>
          <p:spPr>
            <a:xfrm>
              <a:off x="2757211" y="2310629"/>
              <a:ext cx="2145600" cy="586800"/>
            </a:xfrm>
            <a:prstGeom prst="roundRect">
              <a:avLst>
                <a:gd name="adj" fmla="val 16667"/>
              </a:avLst>
            </a:prstGeom>
            <a:solidFill>
              <a:srgbClr val="FFFFFF">
                <a:alpha val="89800"/>
              </a:srgbClr>
            </a:solidFill>
            <a:ln w="13950" cap="flat" cmpd="sng">
              <a:solidFill>
                <a:srgbClr val="96969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115;p19"/>
            <p:cNvSpPr txBox="1"/>
            <p:nvPr/>
          </p:nvSpPr>
          <p:spPr>
            <a:xfrm>
              <a:off x="2785853" y="2339271"/>
              <a:ext cx="2088300" cy="52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000"/>
              </a:pPr>
              <a:r>
                <a:rPr lang="ru" sz="1000" dirty="0">
                  <a:solidFill>
                    <a:srgbClr val="000000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· </a:t>
              </a:r>
              <a:r>
                <a:rPr lang="ru" sz="1200" b="1" dirty="0">
                  <a:solidFill>
                    <a:srgbClr val="000000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Финансовые пирамиды</a:t>
              </a:r>
              <a:endParaRPr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2B3E05-C79F-4DAA-B254-E13A7A66A214}"/>
              </a:ext>
            </a:extLst>
          </p:cNvPr>
          <p:cNvSpPr txBox="1"/>
          <p:nvPr/>
        </p:nvSpPr>
        <p:spPr>
          <a:xfrm>
            <a:off x="971600" y="2213892"/>
            <a:ext cx="7056784" cy="3034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28282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Проведённые Минфином РФ в 2020 году исследования показывают, что индекс финансовой грамотности россиян вырос. Людей с </a:t>
            </a:r>
            <a:r>
              <a:rPr lang="ru-RU" sz="2800" b="1" dirty="0">
                <a:solidFill>
                  <a:srgbClr val="28282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высоким </a:t>
            </a:r>
            <a:r>
              <a:rPr lang="ru-RU" sz="2800" dirty="0">
                <a:solidFill>
                  <a:srgbClr val="28282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уровнем финансовой грамотности сейчас </a:t>
            </a:r>
            <a:r>
              <a:rPr lang="ru-RU" sz="2800" b="1" dirty="0">
                <a:solidFill>
                  <a:srgbClr val="28282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12,4%</a:t>
            </a:r>
            <a:r>
              <a:rPr lang="ru-RU" sz="2800" dirty="0">
                <a:solidFill>
                  <a:srgbClr val="28282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solidFill>
                  <a:srgbClr val="28282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средний</a:t>
            </a:r>
            <a:r>
              <a:rPr lang="ru-RU" sz="2800" dirty="0">
                <a:solidFill>
                  <a:srgbClr val="28282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уровень </a:t>
            </a:r>
            <a:r>
              <a:rPr lang="ru-RU" sz="2800" b="1" dirty="0">
                <a:solidFill>
                  <a:srgbClr val="28282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46,8%, </a:t>
            </a:r>
            <a:r>
              <a:rPr lang="ru-RU" sz="2800" dirty="0">
                <a:solidFill>
                  <a:srgbClr val="28282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b="1" dirty="0">
                <a:solidFill>
                  <a:srgbClr val="28282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низкий</a:t>
            </a:r>
            <a:r>
              <a:rPr lang="ru-RU" sz="2800" dirty="0">
                <a:solidFill>
                  <a:srgbClr val="28282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b="1" dirty="0">
                <a:solidFill>
                  <a:srgbClr val="28282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40,8%.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static5.depositphotos.com/1000128/394/i/950/depositphotos_3949141-stock-photo-financial-success-concept.jpg">
            <a:extLst>
              <a:ext uri="{FF2B5EF4-FFF2-40B4-BE49-F238E27FC236}">
                <a16:creationId xmlns:a16="http://schemas.microsoft.com/office/drawing/2014/main" xmlns="" id="{F3D1F09A-B41E-4042-B5DD-9BF48CAED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82550"/>
            <a:ext cx="2879998" cy="225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815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299576-C36F-4587-B483-AEB3BBF3E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Навыки 21 века: </a:t>
            </a:r>
            <a: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967A27-B7E8-46CC-B721-8B6C0349E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1268760"/>
            <a:ext cx="6995120" cy="4608512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Функциональная грамотность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‒ математическая, читательская, ИКТ, естественнонаучная,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финансовая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др.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компетенции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‒  критическое мышление, креативность, коммуникации, кооперации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личные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качества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‒ любознательность, инициативность, упорство, лидерство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(Всемирный экономический форум, 2015 год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74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556792"/>
            <a:ext cx="7344816" cy="3384376"/>
          </a:xfrm>
        </p:spPr>
        <p:txBody>
          <a:bodyPr>
            <a:noAutofit/>
          </a:bodyPr>
          <a:lstStyle/>
          <a:p>
            <a:pPr indent="270510" algn="just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Финансовая грамотность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 – это способность человека управлять своими доходами и расходами, принимать правильные решения по распределению денежных средств (жить по средствам) и грамотно их приумножать. 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90B6034-AD49-44C9-8DE7-1D528678C40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9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715EE31E-A5DB-4857-98D1-4E39132AF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EE78D4A1-533B-4EF3-96B1-86DF307B7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2" descr="https://ds04.infourok.ru/uploads/ex/1305/001792a4-8080fa18/img6.jpg">
            <a:extLst>
              <a:ext uri="{FF2B5EF4-FFF2-40B4-BE49-F238E27FC236}">
                <a16:creationId xmlns:a16="http://schemas.microsoft.com/office/drawing/2014/main" xmlns="" id="{F3A0B833-DEDC-4D53-9B8B-CAEBE2D3E1AB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8856984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6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484784"/>
            <a:ext cx="7416824" cy="460648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Cambria" pitchFamily="18" charset="0"/>
                <a:cs typeface="Times New Roman"/>
              </a:rPr>
              <a:t>    Необходимость внедрения уроков финансовой грамотности в школах </a:t>
            </a:r>
            <a:r>
              <a:rPr lang="ru-RU" sz="2800" dirty="0" err="1" smtClean="0">
                <a:latin typeface="Cambria" pitchFamily="18" charset="0"/>
                <a:cs typeface="Times New Roman"/>
              </a:rPr>
              <a:t>обусловилась</a:t>
            </a:r>
            <a:r>
              <a:rPr lang="ru-RU" sz="2800" dirty="0" smtClean="0">
                <a:latin typeface="Cambria" pitchFamily="18" charset="0"/>
                <a:cs typeface="Times New Roman"/>
              </a:rPr>
              <a:t> </a:t>
            </a:r>
            <a:r>
              <a:rPr lang="ru-RU" sz="2800" u="sng" dirty="0">
                <a:latin typeface="Cambria" pitchFamily="18" charset="0"/>
                <a:cs typeface="Times New Roman"/>
              </a:rPr>
              <a:t>еще и тем</a:t>
            </a:r>
            <a:r>
              <a:rPr lang="ru-RU" sz="2800" dirty="0">
                <a:latin typeface="Cambria" pitchFamily="18" charset="0"/>
                <a:cs typeface="Times New Roman"/>
              </a:rPr>
              <a:t>, что современные дети достаточно активно самостоятельно покупают товары, пользуются пластиковыми картами и  делают покупки в Интернете. </a:t>
            </a:r>
            <a:endParaRPr lang="ru-RU" sz="2800" dirty="0">
              <a:latin typeface="Cambria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356992"/>
            <a:ext cx="5124153" cy="2882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894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6064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Окружающий мир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2700337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476" y="2132856"/>
            <a:ext cx="2828621" cy="3856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195" y="1612879"/>
            <a:ext cx="2792053" cy="4021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87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685</Words>
  <Application>Microsoft Office PowerPoint</Application>
  <PresentationFormat>Экран (4:3)</PresentationFormat>
  <Paragraphs>138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맑은 고딕</vt:lpstr>
      <vt:lpstr>Arial</vt:lpstr>
      <vt:lpstr>Calibri</vt:lpstr>
      <vt:lpstr>Cambria</vt:lpstr>
      <vt:lpstr>Century Schoolbook</vt:lpstr>
      <vt:lpstr>Georgia</vt:lpstr>
      <vt:lpstr>Symbol</vt:lpstr>
      <vt:lpstr>Times New Roman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 Навыки 21 века: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Внеурочная деятельность. </vt:lpstr>
      <vt:lpstr>Внеурочная деятельность.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финансового мошенничества: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king</cp:lastModifiedBy>
  <cp:revision>5</cp:revision>
  <dcterms:created xsi:type="dcterms:W3CDTF">2022-04-20T09:00:51Z</dcterms:created>
  <dcterms:modified xsi:type="dcterms:W3CDTF">2022-06-08T11:20:45Z</dcterms:modified>
</cp:coreProperties>
</file>