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4" r:id="rId2"/>
    <p:sldId id="258" r:id="rId3"/>
    <p:sldId id="306" r:id="rId4"/>
    <p:sldId id="317" r:id="rId5"/>
    <p:sldId id="275" r:id="rId6"/>
    <p:sldId id="324" r:id="rId7"/>
    <p:sldId id="319" r:id="rId8"/>
    <p:sldId id="321" r:id="rId9"/>
    <p:sldId id="323" r:id="rId10"/>
    <p:sldId id="325" r:id="rId11"/>
    <p:sldId id="326" r:id="rId12"/>
    <p:sldId id="327" r:id="rId13"/>
    <p:sldId id="332" r:id="rId14"/>
    <p:sldId id="334" r:id="rId15"/>
    <p:sldId id="330" r:id="rId16"/>
    <p:sldId id="328" r:id="rId17"/>
    <p:sldId id="335" r:id="rId18"/>
    <p:sldId id="336" r:id="rId19"/>
    <p:sldId id="338" r:id="rId20"/>
    <p:sldId id="339" r:id="rId21"/>
    <p:sldId id="337" r:id="rId22"/>
    <p:sldId id="32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58" autoAdjust="0"/>
    <p:restoredTop sz="94624" autoAdjust="0"/>
  </p:normalViewPr>
  <p:slideViewPr>
    <p:cSldViewPr>
      <p:cViewPr varScale="1">
        <p:scale>
          <a:sx n="74" d="100"/>
          <a:sy n="74" d="100"/>
        </p:scale>
        <p:origin x="-11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физика</c:v>
                </c:pt>
                <c:pt idx="1">
                  <c:v>биология</c:v>
                </c:pt>
                <c:pt idx="2">
                  <c:v>химия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49.2</c:v>
                </c:pt>
                <c:pt idx="1">
                  <c:v>48.4</c:v>
                </c:pt>
                <c:pt idx="2">
                  <c:v>60.1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физика</c:v>
                </c:pt>
                <c:pt idx="1">
                  <c:v>биология</c:v>
                </c:pt>
                <c:pt idx="2">
                  <c:v>химия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47.7</c:v>
                </c:pt>
                <c:pt idx="1">
                  <c:v>51</c:v>
                </c:pt>
                <c:pt idx="2">
                  <c:v>53.9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ПК 2022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физика</c:v>
                </c:pt>
                <c:pt idx="1">
                  <c:v>биология</c:v>
                </c:pt>
                <c:pt idx="2">
                  <c:v>химия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50.9</c:v>
                </c:pt>
                <c:pt idx="1">
                  <c:v>51.1</c:v>
                </c:pt>
                <c:pt idx="2">
                  <c:v>60.6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404096"/>
        <c:axId val="66021248"/>
      </c:barChart>
      <c:catAx>
        <c:axId val="22404096"/>
        <c:scaling>
          <c:orientation val="minMax"/>
        </c:scaling>
        <c:delete val="0"/>
        <c:axPos val="b"/>
        <c:majorTickMark val="out"/>
        <c:minorTickMark val="none"/>
        <c:tickLblPos val="nextTo"/>
        <c:crossAx val="66021248"/>
        <c:crosses val="autoZero"/>
        <c:auto val="1"/>
        <c:lblAlgn val="ctr"/>
        <c:lblOffset val="100"/>
        <c:noMultiLvlLbl val="0"/>
      </c:catAx>
      <c:valAx>
        <c:axId val="660212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404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967386021191799E-2"/>
          <c:y val="5.3279489911870682E-2"/>
          <c:w val="0.77505650335374743"/>
          <c:h val="0.84317326500459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4196E-2"/>
                  <c:y val="2.572166891928520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1728395061728392E-3"/>
                  <c:y val="-2.80625360834810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биология</c:v>
                </c:pt>
                <c:pt idx="1">
                  <c:v>химия</c:v>
                </c:pt>
                <c:pt idx="2">
                  <c:v>физика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50.6</c:v>
                </c:pt>
                <c:pt idx="1">
                  <c:v>53.1</c:v>
                </c:pt>
                <c:pt idx="2">
                  <c:v>55.9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8.9793045148623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296296296296294E-3"/>
                  <c:y val="0.14310766570561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728395061728392E-3"/>
                  <c:y val="0.24412484149782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биология</c:v>
                </c:pt>
                <c:pt idx="1">
                  <c:v>химия</c:v>
                </c:pt>
                <c:pt idx="2">
                  <c:v>физика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55.5</c:v>
                </c:pt>
                <c:pt idx="1">
                  <c:v>58.8</c:v>
                </c:pt>
                <c:pt idx="2">
                  <c:v>54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432098765432098E-3"/>
                  <c:y val="-1.9642228626261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2592592592592587E-3"/>
                  <c:y val="0.25534897214139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биология</c:v>
                </c:pt>
                <c:pt idx="1">
                  <c:v>химия</c:v>
                </c:pt>
                <c:pt idx="2">
                  <c:v>физика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55.6</c:v>
                </c:pt>
                <c:pt idx="1">
                  <c:v>57.7</c:v>
                </c:pt>
                <c:pt idx="2">
                  <c:v>61.6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ПК 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098E-3"/>
                  <c:y val="8.4180979826834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биология</c:v>
                </c:pt>
                <c:pt idx="1">
                  <c:v>химия</c:v>
                </c:pt>
                <c:pt idx="2">
                  <c:v>физика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51.7</c:v>
                </c:pt>
                <c:pt idx="1">
                  <c:v>58.3</c:v>
                </c:pt>
                <c:pt idx="2">
                  <c:v>58.4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081536"/>
        <c:axId val="66083072"/>
      </c:barChart>
      <c:catAx>
        <c:axId val="66081536"/>
        <c:scaling>
          <c:orientation val="minMax"/>
        </c:scaling>
        <c:delete val="0"/>
        <c:axPos val="b"/>
        <c:majorTickMark val="out"/>
        <c:minorTickMark val="none"/>
        <c:tickLblPos val="nextTo"/>
        <c:crossAx val="66083072"/>
        <c:crosses val="autoZero"/>
        <c:auto val="1"/>
        <c:lblAlgn val="ctr"/>
        <c:lblOffset val="100"/>
        <c:noMultiLvlLbl val="0"/>
      </c:catAx>
      <c:valAx>
        <c:axId val="66083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081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химия</c:v>
                </c:pt>
                <c:pt idx="1">
                  <c:v>биология</c:v>
                </c:pt>
                <c:pt idx="2">
                  <c:v>физика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химия</c:v>
                </c:pt>
                <c:pt idx="1">
                  <c:v>биология</c:v>
                </c:pt>
                <c:pt idx="2">
                  <c:v>физика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химия</c:v>
                </c:pt>
                <c:pt idx="1">
                  <c:v>биология</c:v>
                </c:pt>
                <c:pt idx="2">
                  <c:v>физика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309632"/>
        <c:axId val="56311168"/>
      </c:barChart>
      <c:catAx>
        <c:axId val="56309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600" baseline="0"/>
            </a:pPr>
            <a:endParaRPr lang="ru-RU"/>
          </a:p>
        </c:txPr>
        <c:crossAx val="56311168"/>
        <c:crosses val="autoZero"/>
        <c:auto val="1"/>
        <c:lblAlgn val="ctr"/>
        <c:lblOffset val="100"/>
        <c:noMultiLvlLbl val="0"/>
      </c:catAx>
      <c:valAx>
        <c:axId val="56311168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56309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062092932827837"/>
          <c:y val="0.19797886107332299"/>
          <c:w val="0.15011981141246233"/>
          <c:h val="0.41884412223431788"/>
        </c:manualLayout>
      </c:layout>
      <c:overlay val="0"/>
      <c:txPr>
        <a:bodyPr/>
        <a:lstStyle/>
        <a:p>
          <a:pPr>
            <a:defRPr sz="26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DF2E8-99DF-4C81-A796-6EEF2E1F8B96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B27AA-80FA-4841-ADEE-00C0FCA418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18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9E275-3489-4D17-8D15-5CF484B203D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33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7844-E6E6-4322-9F5B-FF0032D61994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25D5-2FE9-47BF-ABE7-896EEE7D4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7844-E6E6-4322-9F5B-FF0032D61994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25D5-2FE9-47BF-ABE7-896EEE7D4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7844-E6E6-4322-9F5B-FF0032D61994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25D5-2FE9-47BF-ABE7-896EEE7D4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7844-E6E6-4322-9F5B-FF0032D61994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25D5-2FE9-47BF-ABE7-896EEE7D4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7844-E6E6-4322-9F5B-FF0032D61994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25D5-2FE9-47BF-ABE7-896EEE7D4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7844-E6E6-4322-9F5B-FF0032D61994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25D5-2FE9-47BF-ABE7-896EEE7D4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7844-E6E6-4322-9F5B-FF0032D61994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25D5-2FE9-47BF-ABE7-896EEE7D4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7844-E6E6-4322-9F5B-FF0032D61994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25D5-2FE9-47BF-ABE7-896EEE7D4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7844-E6E6-4322-9F5B-FF0032D61994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25D5-2FE9-47BF-ABE7-896EEE7D4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7844-E6E6-4322-9F5B-FF0032D61994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25D5-2FE9-47BF-ABE7-896EEE7D4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7844-E6E6-4322-9F5B-FF0032D61994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25D5-2FE9-47BF-ABE7-896EEE7D4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C7844-E6E6-4322-9F5B-FF0032D61994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425D5-2FE9-47BF-ABE7-896EEE7D4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Учитель\Desktop\af5a46f3390d92030992cc0c5cd4d8c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64317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2910" y="1214422"/>
            <a:ext cx="821537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профессиональное объединение учителей </a:t>
            </a:r>
            <a:r>
              <a:rPr lang="ru-RU" altLang="ru-RU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естественно-научного</a:t>
            </a:r>
            <a:r>
              <a:rPr lang="ru-RU" alt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цикла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(физика, химия, биология)</a:t>
            </a:r>
          </a:p>
          <a:p>
            <a:pPr algn="ctr"/>
            <a:r>
              <a:rPr lang="ru-RU" altLang="ru-RU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Верещагинского</a:t>
            </a:r>
            <a:r>
              <a:rPr lang="ru-RU" alt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gimnaziyainternatshebekinskaya-r31.gosweb.gosuslugi.ru/netcat_files/48/189/proekt_pl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865495"/>
            <a:ext cx="2143108" cy="18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Муниципалитеты – лидеры  по среднему  баллу ЕГЭ-2022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русский язык – 11 место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математика(профиль) – 4 место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по всем предметам – 5 место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по доле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высокобалльников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12 место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МПО учителей ЕНЦ</a:t>
            </a:r>
            <a:br>
              <a:rPr lang="ru-RU" sz="28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Верещагинского ГО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C:\Users\Учитель\Desktop\af5a46f3390d92030992cc0c5cd4d8c7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07170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4586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036" y="1519435"/>
            <a:ext cx="8229600" cy="4525963"/>
          </a:xfrm>
        </p:spPr>
        <p:txBody>
          <a:bodyPr/>
          <a:lstStyle/>
          <a:p>
            <a:r>
              <a:rPr lang="ru-RU" dirty="0" smtClean="0"/>
              <a:t>МИО «Звезда» 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МПО учителей ЕНЦ</a:t>
            </a:r>
            <a:br>
              <a:rPr lang="ru-RU" sz="28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Верещагинского ГО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C:\Users\Учитель\Desktop\af5a46f3390d92030992cc0c5cd4d8c7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07170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Кабинет физики\Downloads\20220320_0913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7" y="2132856"/>
            <a:ext cx="4398829" cy="3299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717135"/>
              </p:ext>
            </p:extLst>
          </p:nvPr>
        </p:nvGraphicFramePr>
        <p:xfrm>
          <a:off x="4724400" y="2348880"/>
          <a:ext cx="4176464" cy="2659380"/>
        </p:xfrm>
        <a:graphic>
          <a:graphicData uri="http://schemas.openxmlformats.org/drawingml/2006/table">
            <a:tbl>
              <a:tblPr/>
              <a:tblGrid>
                <a:gridCol w="3097689"/>
                <a:gridCol w="1078775"/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ru-RU" b="1" dirty="0">
                          <a:effectLst/>
                        </a:rPr>
                        <a:t>Итоги олимпиады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ru-RU">
                          <a:effectLst/>
                        </a:rPr>
                        <a:t>участники отборочного тура 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60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ru-RU">
                          <a:effectLst/>
                        </a:rPr>
                        <a:t>победительного отборочного тура ( допущенных к заключительному этапу)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22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ru-RU">
                          <a:effectLst/>
                        </a:rPr>
                        <a:t>участники заключительного этапа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ru-RU" dirty="0">
                          <a:effectLst/>
                        </a:rPr>
                        <a:t>победителей заключительного этапа 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666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МПО учителей ЕНЦ</a:t>
            </a:r>
            <a:br>
              <a:rPr lang="ru-RU" sz="28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Верещагинского ГО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C:\Users\Учитель\Desktop\af5a46f3390d92030992cc0c5cd4d8c7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07170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Кабинет физики\Downloads\IMG-84d538884943484ed261988a42692157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8" y="1700808"/>
            <a:ext cx="4609046" cy="3448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абинет физики\Downloads\20211210_1259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6656">
            <a:off x="4409507" y="2430936"/>
            <a:ext cx="4702618" cy="3526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720" y="5661248"/>
            <a:ext cx="4326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Открытие школьного музея космонавтики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743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МПО учителей ЕНЦ</a:t>
            </a:r>
            <a:br>
              <a:rPr lang="ru-RU" sz="28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Верещагинского ГО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C:\Users\Учитель\Desktop\af5a46f3390d92030992cc0c5cd4d8c7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07170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Кабинет физики\Downloads\20211210_1203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2267">
            <a:off x="530214" y="1558784"/>
            <a:ext cx="3394472" cy="3272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Кабинет физики\Downloads\20211210_120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59425">
            <a:off x="4975117" y="2238408"/>
            <a:ext cx="4401553" cy="3301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Кабинет физики\Downloads\20211210_1211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2091">
            <a:off x="3002888" y="3461318"/>
            <a:ext cx="3422608" cy="2566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8113" y="522920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Интеграция основного и дополнительного образования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3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Всероссийская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74220"/>
            <a:ext cx="6668418" cy="2250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2163442"/>
            <a:ext cx="2602101" cy="4412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3643686"/>
            <a:ext cx="5328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Практический семинар по решению олимпиадных задач по физике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863" y="519446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27 октября 2021г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Ведущий специалист: Томилова В.С.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1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D02602-CB74-433F-B9EF-42A190EF5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916832"/>
            <a:ext cx="797318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тема 2022 – 2023 учебного года </a:t>
            </a:r>
            <a:b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«Урок в свете требований обновленных ФГОС»</a:t>
            </a:r>
            <a:b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D074E1D-0D16-4DCA-9F36-9D4B2C7497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0" y="160662"/>
            <a:ext cx="2598938" cy="153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08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720" y="5619"/>
            <a:ext cx="7886700" cy="1471490"/>
          </a:xfrm>
        </p:spPr>
        <p:txBody>
          <a:bodyPr>
            <a:normAutofit/>
          </a:bodyPr>
          <a:lstStyle/>
          <a:p>
            <a:pPr algn="ctr">
              <a:lnSpc>
                <a:spcPts val="4300"/>
              </a:lnSpc>
            </a:pPr>
            <a:r>
              <a:rPr lang="ru-RU" sz="5400" b="1" cap="all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Задачи </a:t>
            </a:r>
            <a:br>
              <a:rPr lang="ru-RU" sz="5400" b="1" cap="all" dirty="0" smtClean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5400" b="1" cap="all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на 2022-2023 учебный год</a:t>
            </a:r>
            <a:endParaRPr lang="ru-RU" sz="5400" b="1" cap="all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63733" cy="530493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Оптимизация проводимых проверочных и иных диагностических работ в рамках работы МПО;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Качественная подготовка контрольно-измерительных материалов для проведения контрольно-оценочных процедур муниципального уровня (тренировочных экзаменов);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Проведение анализа результатов тренировочных экзаменов и рассмотрение </a:t>
            </a:r>
            <a:br>
              <a:rPr lang="ru-RU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на заседании МПО с формированием адресных рекомендаций ОО;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Участие педагогов в оценке предметных и методических компетенций;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 Повышение квалификации педагогов в соответствии с обновленными ФГОС;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Качественное и расширенное ведение документации МПО.</a:t>
            </a:r>
          </a:p>
        </p:txBody>
      </p:sp>
    </p:spTree>
    <p:extLst>
      <p:ext uri="{BB962C8B-B14F-4D97-AF65-F5344CB8AC3E}">
        <p14:creationId xmlns:p14="http://schemas.microsoft.com/office/powerpoint/2010/main" val="4234567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671638"/>
            <a:ext cx="904875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443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09700"/>
            <a:ext cx="8458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138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300163"/>
            <a:ext cx="907732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3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МПО учителей ЕНЦ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Верещагинского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200" b="1" u="sng" dirty="0" smtClean="0">
                <a:latin typeface="Times New Roman" pitchFamily="18" charset="0"/>
                <a:cs typeface="Times New Roman" pitchFamily="18" charset="0"/>
              </a:rPr>
              <a:t>Блокнот встречи</a:t>
            </a:r>
          </a:p>
          <a:p>
            <a:pPr algn="ctr">
              <a:buNone/>
            </a:pP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Регламент: 10.00 – 10.50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 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10.00 – 10.05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/>
              <a:t> 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Регистрация участников МПО в чате.</a:t>
            </a:r>
          </a:p>
          <a:p>
            <a:pPr lvl="0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10.05-10.10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Приветствие участников МПО, видеоролик «Визитка МПО» (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Пьянкова Р.Д., Степанова И.И., методисты МБОУ «ВОК»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lvl="0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10.10-10.40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Презентация  «Итоги деятельности МПО за 2021-2022учебный год и задачи на следующий учебный год» (Карасева С.Г.,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руководитель  МПО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10.40-10.45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Рефлексивные выводы (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участники МПО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).-5 мин.</a:t>
            </a:r>
          </a:p>
          <a:p>
            <a:pPr lvl="0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10.45-10.50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Напутствие, видеоролик «От мысли к действию»(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Пьянкова Р.Д., Степанова И.И., методисты МБОУ «ВОК»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  <p:pic>
        <p:nvPicPr>
          <p:cNvPr id="4" name="Содержимое 3" descr="C:\Users\Учитель\Desktop\af5a46f3390d92030992cc0c5cd4d8c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07170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gimnaziyainternatshebekinskaya-r31.gosweb.gosuslugi.ru/netcat_files/48/189/proekt_pl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865495"/>
            <a:ext cx="2143108" cy="18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4486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645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1" y="1988840"/>
            <a:ext cx="940117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007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48" y="183594"/>
            <a:ext cx="7809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00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упить Пират, сундук с сокровищами, декоративный сундук, ювелирная  шкатулка, пластиковая игрушка, коробки для сокровищ, вечерние, большой  размер, бронза в интернет-магазине Do It At Possible Moment Store по цене  577.67 руб с доставкой: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8" name="Picture 2" descr="https://lovezka.ru/den-znanij/2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557" y="-928718"/>
            <a:ext cx="7786717" cy="778671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63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Естественные науки-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науки о природе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gimnaziyainternatshebekinskaya-r31.gosweb.gosuslugi.ru/netcat_files/48/189/proekt_pl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714" y="1723611"/>
            <a:ext cx="3139619" cy="2673010"/>
          </a:xfrm>
          <a:prstGeom prst="rect">
            <a:avLst/>
          </a:prstGeom>
          <a:noFill/>
        </p:spPr>
      </p:pic>
      <p:pic>
        <p:nvPicPr>
          <p:cNvPr id="5" name="Содержимое 3" descr="C:\Users\Учитель\Desktop\af5a46f3390d92030992cc0c5cd4d8c7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207170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лево 5"/>
          <p:cNvSpPr/>
          <p:nvPr/>
        </p:nvSpPr>
        <p:spPr>
          <a:xfrm>
            <a:off x="2267744" y="3060116"/>
            <a:ext cx="792088" cy="440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10593806">
            <a:off x="6011965" y="2892043"/>
            <a:ext cx="79228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16021213">
            <a:off x="4153681" y="4611566"/>
            <a:ext cx="769687" cy="3468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8352" y="2125152"/>
            <a:ext cx="2623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изика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5466" y="5178342"/>
            <a:ext cx="2666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ХИМИЯ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01886" y="3072063"/>
            <a:ext cx="3316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биология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3046" y="3750131"/>
            <a:ext cx="476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5</a:t>
            </a:r>
            <a:endParaRPr lang="ru-RU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4067945" y="5894851"/>
            <a:ext cx="470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1005252" y="2832240"/>
            <a:ext cx="568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01886" y="4396621"/>
            <a:ext cx="28629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Х+б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=5</a:t>
            </a:r>
          </a:p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х+б+ф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=1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Х(б)+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=4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8352" y="3663237"/>
            <a:ext cx="1927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ф+др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 6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772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МПО учителей ЕНЦ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Верещагинского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ru-RU" altLang="ru-RU" sz="4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pic>
        <p:nvPicPr>
          <p:cNvPr id="4" name="Содержимое 3" descr="C:\Users\Учитель\Desktop\af5a46f3390d92030992cc0c5cd4d8c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07170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1643050"/>
            <a:ext cx="8786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деятельности МПО</a:t>
            </a:r>
            <a:br>
              <a:rPr lang="ru-RU" alt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2020 – 2021 учебный год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Бизнес-анализ — стоковое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286124"/>
            <a:ext cx="4786306" cy="3166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346" y="105509"/>
            <a:ext cx="7886700" cy="1855177"/>
          </a:xfrm>
        </p:spPr>
        <p:txBody>
          <a:bodyPr>
            <a:noAutofit/>
          </a:bodyPr>
          <a:lstStyle/>
          <a:p>
            <a:pPr algn="ctr">
              <a:lnSpc>
                <a:spcPts val="4300"/>
              </a:lnSpc>
            </a:pPr>
            <a:r>
              <a:rPr lang="ru-RU" b="1" cap="all" dirty="0" err="1" smtClean="0">
                <a:solidFill>
                  <a:srgbClr val="002060"/>
                </a:solidFill>
                <a:latin typeface="Gabriola" panose="04040605051002020D02" pitchFamily="82" charset="0"/>
              </a:rPr>
              <a:t>ЦелИ</a:t>
            </a:r>
            <a:r>
              <a:rPr lang="ru-RU" b="1" cap="all" dirty="0">
                <a:solidFill>
                  <a:srgbClr val="002060"/>
                </a:solidFill>
                <a:latin typeface="Gabriola" panose="04040605051002020D02" pitchFamily="82" charset="0"/>
              </a:rPr>
              <a:t> </a:t>
            </a:r>
            <a:r>
              <a:rPr lang="ru-RU" b="1" cap="all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муниципальных профессиональных объединений педагогических работников</a:t>
            </a:r>
            <a:endParaRPr lang="ru-RU" b="1" cap="all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8763733" cy="435133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повышение </a:t>
            </a:r>
            <a:r>
              <a:rPr lang="ru-RU" sz="2800" dirty="0">
                <a:solidFill>
                  <a:srgbClr val="C00000"/>
                </a:solidFill>
                <a:latin typeface="Gabriola" panose="04040605051002020D02" pitchFamily="82" charset="0"/>
              </a:rPr>
              <a:t>качества </a:t>
            </a:r>
            <a:r>
              <a:rPr lang="ru-RU" sz="2800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общего образования </a:t>
            </a:r>
            <a:r>
              <a:rPr lang="ru-RU" sz="2800" dirty="0">
                <a:solidFill>
                  <a:srgbClr val="002060"/>
                </a:solidFill>
                <a:latin typeface="Gabriola" panose="04040605051002020D02" pitchFamily="82" charset="0"/>
              </a:rPr>
              <a:t>в условиях модернизации </a:t>
            </a:r>
            <a:r>
              <a:rPr lang="ru-RU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образования;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совершенствование методической </a:t>
            </a:r>
            <a:r>
              <a:rPr lang="ru-RU" sz="2800" dirty="0">
                <a:solidFill>
                  <a:srgbClr val="002060"/>
                </a:solidFill>
                <a:latin typeface="Gabriola" panose="04040605051002020D02" pitchFamily="82" charset="0"/>
              </a:rPr>
              <a:t>работы с педагогическими </a:t>
            </a:r>
            <a:r>
              <a:rPr lang="ru-RU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работниками;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учебно-методическая поддержка;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повышение </a:t>
            </a:r>
            <a:r>
              <a:rPr lang="ru-RU" sz="2800" dirty="0">
                <a:solidFill>
                  <a:srgbClr val="002060"/>
                </a:solidFill>
                <a:latin typeface="Gabriola" panose="04040605051002020D02" pitchFamily="82" charset="0"/>
              </a:rPr>
              <a:t>профессиональной компетентности педагогических </a:t>
            </a:r>
            <a:r>
              <a:rPr lang="ru-RU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и руководящих </a:t>
            </a:r>
            <a:r>
              <a:rPr lang="ru-RU" sz="2800" dirty="0">
                <a:solidFill>
                  <a:srgbClr val="002060"/>
                </a:solidFill>
                <a:latin typeface="Gabriola" panose="04040605051002020D02" pitchFamily="82" charset="0"/>
              </a:rPr>
              <a:t>работников образовательных </a:t>
            </a:r>
            <a:r>
              <a:rPr lang="ru-RU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организаций;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создание единого </a:t>
            </a:r>
            <a:r>
              <a:rPr lang="ru-RU" sz="2800" dirty="0">
                <a:solidFill>
                  <a:srgbClr val="002060"/>
                </a:solidFill>
                <a:latin typeface="Gabriola" panose="04040605051002020D02" pitchFamily="82" charset="0"/>
              </a:rPr>
              <a:t>информационно-педагогического пространства на </a:t>
            </a:r>
            <a:r>
              <a:rPr lang="ru-RU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территории Верещагинского </a:t>
            </a:r>
            <a:r>
              <a:rPr lang="ru-RU" sz="2800" dirty="0">
                <a:solidFill>
                  <a:srgbClr val="002060"/>
                </a:solidFill>
                <a:latin typeface="Gabriola" panose="04040605051002020D02" pitchFamily="82" charset="0"/>
              </a:rPr>
              <a:t>городского </a:t>
            </a:r>
            <a:r>
              <a:rPr lang="ru-RU" sz="3200" dirty="0">
                <a:solidFill>
                  <a:srgbClr val="002060"/>
                </a:solidFill>
                <a:latin typeface="Gabriola" panose="04040605051002020D02" pitchFamily="82" charset="0"/>
              </a:rPr>
              <a:t>округа</a:t>
            </a:r>
          </a:p>
        </p:txBody>
      </p:sp>
    </p:spTree>
    <p:extLst>
      <p:ext uri="{BB962C8B-B14F-4D97-AF65-F5344CB8AC3E}">
        <p14:creationId xmlns:p14="http://schemas.microsoft.com/office/powerpoint/2010/main" val="247745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4174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abriola" panose="04040605051002020D02" pitchFamily="82" charset="0"/>
                <a:ea typeface="Cambria Math" panose="02040503050406030204" pitchFamily="18" charset="0"/>
                <a:cs typeface="Tahoma" panose="020B0604030504040204" pitchFamily="34" charset="0"/>
              </a:rPr>
              <a:t>ДИНАМИКА РЕЗУЛЬТАТОВ ОГЭ В РАЗРЕЗЕ ПРЕДМЕТОВ</a:t>
            </a:r>
            <a:endParaRPr lang="ru-RU" sz="3200" b="1" dirty="0">
              <a:solidFill>
                <a:srgbClr val="002060"/>
              </a:solidFill>
              <a:latin typeface="Gabriola" panose="04040605051002020D02" pitchFamily="82" charset="0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79512" y="1163777"/>
            <a:ext cx="1880501" cy="46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kern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mbria Math" panose="02040503050406030204" pitchFamily="18" charset="0"/>
                <a:cs typeface="Tahoma" panose="020B0604030504040204" pitchFamily="34" charset="0"/>
              </a:rPr>
              <a:t>Средний балл </a:t>
            </a:r>
          </a:p>
        </p:txBody>
      </p:sp>
    </p:spTree>
    <p:extLst>
      <p:ext uri="{BB962C8B-B14F-4D97-AF65-F5344CB8AC3E}">
        <p14:creationId xmlns:p14="http://schemas.microsoft.com/office/powerpoint/2010/main" val="2370319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8553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Gabriola" panose="04040605051002020D02" pitchFamily="82" charset="0"/>
                <a:ea typeface="Cambria Math" panose="02040503050406030204" pitchFamily="18" charset="0"/>
                <a:cs typeface="Tahoma" panose="020B0604030504040204" pitchFamily="34" charset="0"/>
              </a:rPr>
              <a:t>ДИНАМИКА СРЕДНЕГО БАЛЛА </a:t>
            </a:r>
            <a:r>
              <a:rPr lang="ru-RU" sz="4000" b="1" dirty="0">
                <a:solidFill>
                  <a:srgbClr val="002060"/>
                </a:solidFill>
                <a:latin typeface="Gabriola" panose="04040605051002020D02" pitchFamily="82" charset="0"/>
                <a:ea typeface="Cambria Math" panose="02040503050406030204" pitchFamily="18" charset="0"/>
                <a:cs typeface="Tahoma" panose="020B0604030504040204" pitchFamily="34" charset="0"/>
              </a:rPr>
              <a:t>ЕГЭ</a:t>
            </a:r>
            <a:br>
              <a:rPr lang="ru-RU" sz="4000" b="1" dirty="0">
                <a:solidFill>
                  <a:srgbClr val="002060"/>
                </a:solidFill>
                <a:latin typeface="Gabriola" panose="04040605051002020D02" pitchFamily="82" charset="0"/>
                <a:ea typeface="Cambria Math" panose="02040503050406030204" pitchFamily="18" charset="0"/>
                <a:cs typeface="Tahoma" panose="020B0604030504040204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Gabriola" panose="04040605051002020D02" pitchFamily="82" charset="0"/>
                <a:ea typeface="Cambria Math" panose="02040503050406030204" pitchFamily="18" charset="0"/>
                <a:cs typeface="Tahoma" panose="020B0604030504040204" pitchFamily="34" charset="0"/>
              </a:rPr>
              <a:t>В РАЗРЕЗЕ ПРЕДМЕТОВ</a:t>
            </a:r>
            <a:endParaRPr lang="ru-RU" sz="4000" b="1" dirty="0">
              <a:solidFill>
                <a:srgbClr val="002060"/>
              </a:solidFill>
              <a:latin typeface="Gabriola" panose="04040605051002020D02" pitchFamily="82" charset="0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26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4506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cap="all" dirty="0" smtClean="0">
                <a:solidFill>
                  <a:srgbClr val="002060"/>
                </a:solidFill>
                <a:latin typeface="Gabriola" panose="04040605051002020D02" pitchFamily="82" charset="0"/>
                <a:ea typeface="Cambria Math" panose="02040503050406030204" pitchFamily="18" charset="0"/>
                <a:cs typeface="Tahoma" panose="020B0604030504040204" pitchFamily="34" charset="0"/>
              </a:rPr>
              <a:t>Высокобалльники ЕГЭ </a:t>
            </a:r>
            <a:endParaRPr lang="ru-RU" sz="4000" b="1" cap="all" dirty="0">
              <a:solidFill>
                <a:srgbClr val="002060"/>
              </a:solidFill>
              <a:latin typeface="Gabriola" panose="04040605051002020D02" pitchFamily="82" charset="0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209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254</Words>
  <Application>Microsoft Office PowerPoint</Application>
  <PresentationFormat>Экран (4:3)</PresentationFormat>
  <Paragraphs>83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МПО учителей ЕНЦ  Верещагинского ГО</vt:lpstr>
      <vt:lpstr>Презентация PowerPoint</vt:lpstr>
      <vt:lpstr>Естественные науки-  науки о природе</vt:lpstr>
      <vt:lpstr>МПО учителей ЕНЦ  Верещагинского ГО</vt:lpstr>
      <vt:lpstr>ЦелИ муниципальных профессиональных объединений педагогических работников</vt:lpstr>
      <vt:lpstr>ДИНАМИКА РЕЗУЛЬТАТОВ ОГЭ В РАЗРЕЗЕ ПРЕДМЕТОВ</vt:lpstr>
      <vt:lpstr>ДИНАМИКА СРЕДНЕГО БАЛЛА ЕГЭ В РАЗРЕЗЕ ПРЕДМЕТОВ</vt:lpstr>
      <vt:lpstr>Высокобалльники ЕГЭ </vt:lpstr>
      <vt:lpstr>Презентация PowerPoint</vt:lpstr>
      <vt:lpstr>Презентация PowerPoint</vt:lpstr>
      <vt:lpstr>Презентация PowerPoint</vt:lpstr>
      <vt:lpstr>Презентация PowerPoint</vt:lpstr>
      <vt:lpstr>Всероссийская </vt:lpstr>
      <vt:lpstr>  Методическая тема 2022 – 2023 учебного года  «Урок в свете требований обновленных ФГОС» </vt:lpstr>
      <vt:lpstr>Задачи  на 2022-2023 учебный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МПО учителей физики  Верещагинского ГО</dc:title>
  <dc:creator>пользователь</dc:creator>
  <cp:lastModifiedBy>Кабинет физики</cp:lastModifiedBy>
  <cp:revision>40</cp:revision>
  <dcterms:created xsi:type="dcterms:W3CDTF">2020-08-27T11:25:20Z</dcterms:created>
  <dcterms:modified xsi:type="dcterms:W3CDTF">2022-08-24T03:29:12Z</dcterms:modified>
</cp:coreProperties>
</file>