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69" r:id="rId5"/>
    <p:sldId id="270" r:id="rId6"/>
    <p:sldId id="281" r:id="rId7"/>
    <p:sldId id="271" r:id="rId8"/>
    <p:sldId id="272" r:id="rId9"/>
    <p:sldId id="282" r:id="rId10"/>
    <p:sldId id="273" r:id="rId11"/>
    <p:sldId id="283" r:id="rId12"/>
    <p:sldId id="274" r:id="rId13"/>
    <p:sldId id="275" r:id="rId14"/>
    <p:sldId id="284" r:id="rId15"/>
    <p:sldId id="276" r:id="rId16"/>
    <p:sldId id="277" r:id="rId17"/>
    <p:sldId id="286" r:id="rId18"/>
    <p:sldId id="289" r:id="rId19"/>
    <p:sldId id="290" r:id="rId20"/>
    <p:sldId id="291" r:id="rId21"/>
    <p:sldId id="292" r:id="rId22"/>
    <p:sldId id="287" r:id="rId23"/>
    <p:sldId id="288" r:id="rId24"/>
    <p:sldId id="285" r:id="rId25"/>
    <p:sldId id="267" r:id="rId26"/>
  </p:sldIdLst>
  <p:sldSz cx="12192000" cy="6858000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66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4.1491080130978061E-2"/>
          <c:y val="2.7057192828414438E-2"/>
          <c:w val="0.94575973118102941"/>
          <c:h val="0.8357046252761571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педагоги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школа</c:v>
                </c:pt>
                <c:pt idx="1">
                  <c:v>детский сад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90</c:v>
                </c:pt>
                <c:pt idx="1">
                  <c:v>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32-456B-940B-2E159E73A99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родители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5E32-456B-940B-2E159E73A9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школа</c:v>
                </c:pt>
                <c:pt idx="1">
                  <c:v>детский сад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713</c:v>
                </c:pt>
                <c:pt idx="1">
                  <c:v>159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E32-456B-940B-2E159E73A99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обучающиеся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школа</c:v>
                </c:pt>
                <c:pt idx="1">
                  <c:v>детский сад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351</c:v>
                </c:pt>
                <c:pt idx="1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E32-456B-940B-2E159E73A9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48022616"/>
        <c:axId val="348020264"/>
      </c:barChart>
      <c:catAx>
        <c:axId val="348022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rgbClr val="000066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348020264"/>
        <c:crosses val="autoZero"/>
        <c:auto val="1"/>
        <c:lblAlgn val="ctr"/>
        <c:lblOffset val="100"/>
        <c:noMultiLvlLbl val="0"/>
      </c:catAx>
      <c:valAx>
        <c:axId val="348020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348022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208935324827895E-2"/>
          <c:y val="3.2608659362892305E-2"/>
          <c:w val="0.90193104791071277"/>
          <c:h val="0.662473019826358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учитель/классный руководитель/тренер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000066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школа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AB-40D5-A8B0-3BB190E03B7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родители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школа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9AB-40D5-A8B0-3BB190E03B7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друзья/одноклассники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000066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школа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9AB-40D5-A8B0-3BB190E03B74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Я САМ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школа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9AB-40D5-A8B0-3BB190E03B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47393760"/>
        <c:axId val="347394152"/>
      </c:barChart>
      <c:catAx>
        <c:axId val="347393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1" u="none" strike="noStrike" kern="1200" baseline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347394152"/>
        <c:crosses val="autoZero"/>
        <c:auto val="1"/>
        <c:lblAlgn val="ctr"/>
        <c:lblOffset val="100"/>
        <c:noMultiLvlLbl val="0"/>
      </c:catAx>
      <c:valAx>
        <c:axId val="347394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47393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5185191015885541"/>
          <c:y val="0.81464349473124076"/>
          <c:w val="0.84814808984114454"/>
          <c:h val="0.1711787191802932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1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641833405242154E-2"/>
          <c:y val="3.0397824530826928E-2"/>
          <c:w val="0.91281364604681259"/>
          <c:h val="0.602649699666988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воспитатели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000066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детский сад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07-40A5-B6F1-62D9BF66183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родители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детский сад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707-40A5-B6F1-62D9BF66183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музыкальный руководитель/инструктор по физкультуре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000066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детский сад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707-40A5-B6F1-62D9BF66183C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нет ответа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000066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детский сад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707-40A5-B6F1-62D9BF6618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47396504"/>
        <c:axId val="347395720"/>
      </c:barChart>
      <c:catAx>
        <c:axId val="347396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1" u="none" strike="noStrike" kern="1200" baseline="0">
                <a:solidFill>
                  <a:srgbClr val="00B0F0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347395720"/>
        <c:crosses val="autoZero"/>
        <c:auto val="1"/>
        <c:lblAlgn val="ctr"/>
        <c:lblOffset val="100"/>
        <c:noMultiLvlLbl val="0"/>
      </c:catAx>
      <c:valAx>
        <c:axId val="347395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47396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69140667134074E-2"/>
          <c:y val="0.71677585509321229"/>
          <c:w val="0.96971638712113029"/>
          <c:h val="0.2832241638654817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1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Да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000066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школа</c:v>
                </c:pt>
                <c:pt idx="1">
                  <c:v>детский сад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87</c:v>
                </c:pt>
                <c:pt idx="1">
                  <c:v>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D7-4C4F-A436-C806315EBF3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Нет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школа</c:v>
                </c:pt>
                <c:pt idx="1">
                  <c:v>детский сад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3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6D7-4C4F-A436-C806315EBF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48025360"/>
        <c:axId val="348023792"/>
      </c:barChart>
      <c:catAx>
        <c:axId val="348025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1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348023792"/>
        <c:crosses val="autoZero"/>
        <c:auto val="1"/>
        <c:lblAlgn val="ctr"/>
        <c:lblOffset val="100"/>
        <c:noMultiLvlLbl val="0"/>
      </c:catAx>
      <c:valAx>
        <c:axId val="348023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48025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Классное руководство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000066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педагоги</c:v>
                </c:pt>
                <c:pt idx="1">
                  <c:v>родители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37</c:v>
                </c:pt>
                <c:pt idx="1">
                  <c:v>180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E8-41B2-A608-4DD57F19742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Ключевые образовательные события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000066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педагоги</c:v>
                </c:pt>
                <c:pt idx="1">
                  <c:v>родители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24</c:v>
                </c:pt>
                <c:pt idx="1">
                  <c:v>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AE8-41B2-A608-4DD57F19742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Курсы внеурочной деятельности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000066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педагоги</c:v>
                </c:pt>
                <c:pt idx="1">
                  <c:v>родители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2</c:v>
                </c:pt>
                <c:pt idx="1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AE8-41B2-A608-4DD57F19742F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Профориентация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000066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педагоги</c:v>
                </c:pt>
                <c:pt idx="1">
                  <c:v>родители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6</c:v>
                </c:pt>
                <c:pt idx="1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AE8-41B2-A608-4DD57F19742F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Работа с родителями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000066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педагоги</c:v>
                </c:pt>
                <c:pt idx="1">
                  <c:v>родители</c:v>
                </c:pt>
              </c:strCache>
            </c:strRef>
          </c:cat>
          <c:val>
            <c:numRef>
              <c:f>Лист1!$F$2:$F$3</c:f>
              <c:numCache>
                <c:formatCode>General</c:formatCode>
                <c:ptCount val="2"/>
                <c:pt idx="0">
                  <c:v>2</c:v>
                </c:pt>
                <c:pt idx="1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AE8-41B2-A608-4DD57F19742F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Самоуправление и детские общественные объединения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000066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педагоги</c:v>
                </c:pt>
                <c:pt idx="1">
                  <c:v>родители</c:v>
                </c:pt>
              </c:strCache>
            </c:strRef>
          </c:cat>
          <c:val>
            <c:numRef>
              <c:f>Лист1!$G$2:$G$3</c:f>
              <c:numCache>
                <c:formatCode>General</c:formatCode>
                <c:ptCount val="2"/>
                <c:pt idx="0">
                  <c:v>3</c:v>
                </c:pt>
                <c:pt idx="1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AE8-41B2-A608-4DD57F19742F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Школьный музей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000066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педагоги</c:v>
                </c:pt>
                <c:pt idx="1">
                  <c:v>родители</c:v>
                </c:pt>
              </c:strCache>
            </c:strRef>
          </c:cat>
          <c:val>
            <c:numRef>
              <c:f>Лист1!$H$2:$H$3</c:f>
              <c:numCache>
                <c:formatCode>General</c:formatCode>
                <c:ptCount val="2"/>
                <c:pt idx="0">
                  <c:v>0</c:v>
                </c:pt>
                <c:pt idx="1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AE8-41B2-A608-4DD57F19742F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Школьный урок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000066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педагоги</c:v>
                </c:pt>
                <c:pt idx="1">
                  <c:v>родители</c:v>
                </c:pt>
              </c:strCache>
            </c:strRef>
          </c:cat>
          <c:val>
            <c:numRef>
              <c:f>Лист1!$I$2:$I$3</c:f>
              <c:numCache>
                <c:formatCode>General</c:formatCode>
                <c:ptCount val="2"/>
                <c:pt idx="0">
                  <c:v>13</c:v>
                </c:pt>
                <c:pt idx="1">
                  <c:v>286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AE8-41B2-A608-4DD57F19742F}"/>
            </c:ext>
          </c:extLst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нет ответа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000066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педагоги</c:v>
                </c:pt>
                <c:pt idx="1">
                  <c:v>родители</c:v>
                </c:pt>
              </c:strCache>
            </c:strRef>
          </c:cat>
          <c:val>
            <c:numRef>
              <c:f>Лист1!$J$2:$J$3</c:f>
              <c:numCache>
                <c:formatCode>General</c:formatCode>
                <c:ptCount val="2"/>
                <c:pt idx="0">
                  <c:v>7</c:v>
                </c:pt>
                <c:pt idx="1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AE8-41B2-A608-4DD57F1974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48024184"/>
        <c:axId val="348026144"/>
      </c:barChart>
      <c:catAx>
        <c:axId val="348024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48026144"/>
        <c:crosses val="autoZero"/>
        <c:auto val="1"/>
        <c:lblAlgn val="ctr"/>
        <c:lblOffset val="100"/>
        <c:noMultiLvlLbl val="0"/>
      </c:catAx>
      <c:valAx>
        <c:axId val="348026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48024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5680052451771152E-2"/>
          <c:y val="0.74826212724711871"/>
          <c:w val="0.93628509849240715"/>
          <c:h val="0.2381609506696255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патриотическое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000066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педагоги</c:v>
                </c:pt>
                <c:pt idx="1">
                  <c:v>родители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</c:v>
                </c:pt>
                <c:pt idx="1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55-4A44-B440-1E8C503FCD7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социальное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000066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педагоги</c:v>
                </c:pt>
                <c:pt idx="1">
                  <c:v>родители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8</c:v>
                </c:pt>
                <c:pt idx="1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355-4A44-B440-1E8C503FCD7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познавательное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000066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педагоги</c:v>
                </c:pt>
                <c:pt idx="1">
                  <c:v>родители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15</c:v>
                </c:pt>
                <c:pt idx="1">
                  <c:v>104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355-4A44-B440-1E8C503FCD7C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трудовое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000066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педагоги</c:v>
                </c:pt>
                <c:pt idx="1">
                  <c:v>родители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0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355-4A44-B440-1E8C503FCD7C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физическое и оздоровительное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000066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педагоги</c:v>
                </c:pt>
                <c:pt idx="1">
                  <c:v>родители</c:v>
                </c:pt>
              </c:strCache>
            </c:strRef>
          </c:cat>
          <c:val>
            <c:numRef>
              <c:f>Лист1!$F$2:$F$3</c:f>
              <c:numCache>
                <c:formatCode>General</c:formatCode>
                <c:ptCount val="2"/>
                <c:pt idx="0">
                  <c:v>3</c:v>
                </c:pt>
                <c:pt idx="1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355-4A44-B440-1E8C503FCD7C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эсико-эстетическое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000066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педагоги</c:v>
                </c:pt>
                <c:pt idx="1">
                  <c:v>родители</c:v>
                </c:pt>
              </c:strCache>
            </c:strRef>
          </c:cat>
          <c:val>
            <c:numRef>
              <c:f>Лист1!$G$2:$G$3</c:f>
              <c:numCache>
                <c:formatCode>General</c:formatCode>
                <c:ptCount val="2"/>
                <c:pt idx="0">
                  <c:v>0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355-4A44-B440-1E8C503FCD7C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затрудняюсь ответить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000066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педагоги</c:v>
                </c:pt>
                <c:pt idx="1">
                  <c:v>родители</c:v>
                </c:pt>
              </c:strCache>
            </c:strRef>
          </c:cat>
          <c:val>
            <c:numRef>
              <c:f>Лист1!$H$2:$H$3</c:f>
              <c:numCache>
                <c:formatCode>General</c:formatCode>
                <c:ptCount val="2"/>
                <c:pt idx="0">
                  <c:v>21</c:v>
                </c:pt>
                <c:pt idx="1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355-4A44-B440-1E8C503FCD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48024968"/>
        <c:axId val="348027712"/>
      </c:barChart>
      <c:catAx>
        <c:axId val="348024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48027712"/>
        <c:crosses val="autoZero"/>
        <c:auto val="1"/>
        <c:lblAlgn val="ctr"/>
        <c:lblOffset val="100"/>
        <c:noMultiLvlLbl val="0"/>
      </c:catAx>
      <c:valAx>
        <c:axId val="348027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48024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5680052451771152E-2"/>
          <c:y val="0.9089223718989784"/>
          <c:w val="0.93628509849240715"/>
          <c:h val="7.750070601776581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998087870186949"/>
          <c:y val="0.11005795235028976"/>
          <c:w val="0.52544792699749332"/>
          <c:h val="0.7478410594683391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школа(педагоги)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000066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Классное руководство</c:v>
                </c:pt>
                <c:pt idx="1">
                  <c:v>Ключевые образовательные события</c:v>
                </c:pt>
                <c:pt idx="2">
                  <c:v>Курсы внеурочной деятельности</c:v>
                </c:pt>
                <c:pt idx="3">
                  <c:v>Профориентация</c:v>
                </c:pt>
                <c:pt idx="4">
                  <c:v>Работа с родителями</c:v>
                </c:pt>
                <c:pt idx="5">
                  <c:v>Самоуправление и детские общественные объединения</c:v>
                </c:pt>
                <c:pt idx="6">
                  <c:v>Школьный музей</c:v>
                </c:pt>
                <c:pt idx="7">
                  <c:v>Школьный урок</c:v>
                </c:pt>
                <c:pt idx="8">
                  <c:v>нет ответа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31</c:v>
                </c:pt>
                <c:pt idx="1">
                  <c:v>7</c:v>
                </c:pt>
                <c:pt idx="2">
                  <c:v>5</c:v>
                </c:pt>
                <c:pt idx="3">
                  <c:v>3</c:v>
                </c:pt>
                <c:pt idx="4">
                  <c:v>8</c:v>
                </c:pt>
                <c:pt idx="5">
                  <c:v>4</c:v>
                </c:pt>
                <c:pt idx="6">
                  <c:v>0</c:v>
                </c:pt>
                <c:pt idx="7">
                  <c:v>29</c:v>
                </c:pt>
                <c:pt idx="8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4F-44E6-BD6F-7BB6F007BE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48021048"/>
        <c:axId val="348025752"/>
      </c:barChart>
      <c:catAx>
        <c:axId val="3480210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348025752"/>
        <c:crosses val="autoZero"/>
        <c:auto val="1"/>
        <c:lblAlgn val="ctr"/>
        <c:lblOffset val="100"/>
        <c:noMultiLvlLbl val="0"/>
      </c:catAx>
      <c:valAx>
        <c:axId val="3480257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48021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6103574869596997"/>
          <c:y val="0.11242357214370535"/>
          <c:w val="0.52544792699749332"/>
          <c:h val="0.7478410594683391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детский сад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000066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Я-патриот</c:v>
                </c:pt>
                <c:pt idx="1">
                  <c:v>Я и мои друзья</c:v>
                </c:pt>
                <c:pt idx="2">
                  <c:v>Я-любознайка</c:v>
                </c:pt>
                <c:pt idx="3">
                  <c:v>Я-человек труда</c:v>
                </c:pt>
                <c:pt idx="4">
                  <c:v>Я и мое здоровье</c:v>
                </c:pt>
                <c:pt idx="5">
                  <c:v>Я- человек культуры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8</c:v>
                </c:pt>
                <c:pt idx="1">
                  <c:v>8</c:v>
                </c:pt>
                <c:pt idx="2">
                  <c:v>33</c:v>
                </c:pt>
                <c:pt idx="3">
                  <c:v>4</c:v>
                </c:pt>
                <c:pt idx="4">
                  <c:v>3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42-487D-822B-216837C069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48026928"/>
        <c:axId val="348027320"/>
      </c:barChart>
      <c:catAx>
        <c:axId val="3480269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348027320"/>
        <c:crosses val="autoZero"/>
        <c:auto val="1"/>
        <c:lblAlgn val="ctr"/>
        <c:lblOffset val="100"/>
        <c:noMultiLvlLbl val="0"/>
      </c:catAx>
      <c:valAx>
        <c:axId val="3480273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48026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Педагоги</c:v>
                </c:pt>
                <c:pt idx="1">
                  <c:v>родители</c:v>
                </c:pt>
                <c:pt idx="2">
                  <c:v>обучающиеся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60</c:v>
                </c:pt>
                <c:pt idx="1">
                  <c:v>431</c:v>
                </c:pt>
                <c:pt idx="2">
                  <c:v>242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66-440E-9352-0A3EF1EB272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нет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Педагоги</c:v>
                </c:pt>
                <c:pt idx="1">
                  <c:v>родители</c:v>
                </c:pt>
                <c:pt idx="2">
                  <c:v>обучающиеся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26</c:v>
                </c:pt>
                <c:pt idx="1">
                  <c:v>262</c:v>
                </c:pt>
                <c:pt idx="2">
                  <c:v>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166-440E-9352-0A3EF1EB272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другой ответ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Педагоги</c:v>
                </c:pt>
                <c:pt idx="1">
                  <c:v>родители</c:v>
                </c:pt>
                <c:pt idx="2">
                  <c:v>обучающиеся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4</c:v>
                </c:pt>
                <c:pt idx="1">
                  <c:v>20</c:v>
                </c:pt>
                <c:pt idx="2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166-440E-9352-0A3EF1EB27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48022224"/>
        <c:axId val="347398464"/>
      </c:barChart>
      <c:catAx>
        <c:axId val="3480222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1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347398464"/>
        <c:crosses val="autoZero"/>
        <c:auto val="1"/>
        <c:lblAlgn val="ctr"/>
        <c:lblOffset val="100"/>
        <c:noMultiLvlLbl val="0"/>
      </c:catAx>
      <c:valAx>
        <c:axId val="3473984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48022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7847979978500018"/>
          <c:y val="0.92395215613003889"/>
          <c:w val="0.33765514385161927"/>
          <c:h val="7.604784386996109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1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Педагоги</c:v>
                </c:pt>
                <c:pt idx="1">
                  <c:v>родители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44</c:v>
                </c:pt>
                <c:pt idx="1">
                  <c:v>129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2E-4B10-99B7-EF1F7ADD34F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нет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Педагоги</c:v>
                </c:pt>
                <c:pt idx="1">
                  <c:v>родители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9</c:v>
                </c:pt>
                <c:pt idx="1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52E-4B10-99B7-EF1F7ADD34F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другой ответ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Педагоги</c:v>
                </c:pt>
                <c:pt idx="1">
                  <c:v>родители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4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52E-4B10-99B7-EF1F7ADD34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72317024"/>
        <c:axId val="270764328"/>
      </c:barChart>
      <c:catAx>
        <c:axId val="2723170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1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270764328"/>
        <c:crosses val="autoZero"/>
        <c:auto val="1"/>
        <c:lblAlgn val="ctr"/>
        <c:lblOffset val="100"/>
        <c:noMultiLvlLbl val="0"/>
      </c:catAx>
      <c:valAx>
        <c:axId val="2707643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2317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7847979978500018"/>
          <c:y val="0.92395215613003889"/>
          <c:w val="0.33765514385161927"/>
          <c:h val="7.604784386996109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1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858096542280042E-2"/>
          <c:y val="3.2995368321192244E-2"/>
          <c:w val="0.94348006770892767"/>
          <c:h val="0.771040539714451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0000FF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школьники</c:v>
                </c:pt>
                <c:pt idx="1">
                  <c:v>воспитанники детского сада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295</c:v>
                </c:pt>
                <c:pt idx="1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4C-4206-8E7E-FE0DF321704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нет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7030A0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школьники</c:v>
                </c:pt>
                <c:pt idx="1">
                  <c:v>воспитанники детского сада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52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34C-4206-8E7E-FE0DF32170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47392584"/>
        <c:axId val="347392976"/>
      </c:barChart>
      <c:catAx>
        <c:axId val="347392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1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347392976"/>
        <c:crosses val="autoZero"/>
        <c:auto val="1"/>
        <c:lblAlgn val="ctr"/>
        <c:lblOffset val="100"/>
        <c:noMultiLvlLbl val="0"/>
      </c:catAx>
      <c:valAx>
        <c:axId val="347392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47392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DF0F6-017C-4249-8360-D8DC45E2BC36}" type="datetimeFigureOut">
              <a:rPr lang="ru-RU" smtClean="0"/>
              <a:t>22.08.2022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49340-A6DD-4DC7-8378-CB4882DF94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3320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DF0F6-017C-4249-8360-D8DC45E2BC36}" type="datetimeFigureOut">
              <a:rPr lang="ru-RU" smtClean="0"/>
              <a:t>22.08.2022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49340-A6DD-4DC7-8378-CB4882DF94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9288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DF0F6-017C-4249-8360-D8DC45E2BC36}" type="datetimeFigureOut">
              <a:rPr lang="ru-RU" smtClean="0"/>
              <a:t>22.08.2022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49340-A6DD-4DC7-8378-CB4882DF94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3344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DF0F6-017C-4249-8360-D8DC45E2BC36}" type="datetimeFigureOut">
              <a:rPr lang="ru-RU" smtClean="0"/>
              <a:t>22.08.2022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49340-A6DD-4DC7-8378-CB4882DF94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0034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DF0F6-017C-4249-8360-D8DC45E2BC36}" type="datetimeFigureOut">
              <a:rPr lang="ru-RU" smtClean="0"/>
              <a:t>22.08.2022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49340-A6DD-4DC7-8378-CB4882DF94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8944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DF0F6-017C-4249-8360-D8DC45E2BC36}" type="datetimeFigureOut">
              <a:rPr lang="ru-RU" smtClean="0"/>
              <a:t>22.08.2022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49340-A6DD-4DC7-8378-CB4882DF94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8092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DF0F6-017C-4249-8360-D8DC45E2BC36}" type="datetimeFigureOut">
              <a:rPr lang="ru-RU" smtClean="0"/>
              <a:t>22.08.2022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49340-A6DD-4DC7-8378-CB4882DF94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1748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DF0F6-017C-4249-8360-D8DC45E2BC36}" type="datetimeFigureOut">
              <a:rPr lang="ru-RU" smtClean="0"/>
              <a:t>22.08.2022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49340-A6DD-4DC7-8378-CB4882DF94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887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DF0F6-017C-4249-8360-D8DC45E2BC36}" type="datetimeFigureOut">
              <a:rPr lang="ru-RU" smtClean="0"/>
              <a:t>22.08.2022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49340-A6DD-4DC7-8378-CB4882DF94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5590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DF0F6-017C-4249-8360-D8DC45E2BC36}" type="datetimeFigureOut">
              <a:rPr lang="ru-RU" smtClean="0"/>
              <a:t>22.08.2022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49340-A6DD-4DC7-8378-CB4882DF94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724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DF0F6-017C-4249-8360-D8DC45E2BC36}" type="datetimeFigureOut">
              <a:rPr lang="ru-RU" smtClean="0"/>
              <a:t>22.08.2022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49340-A6DD-4DC7-8378-CB4882DF94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7729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9DF0F6-017C-4249-8360-D8DC45E2BC36}" type="datetimeFigureOut">
              <a:rPr lang="ru-RU" smtClean="0"/>
              <a:t>22.08.2022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49340-A6DD-4DC7-8378-CB4882DF94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635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&#1042;&#1086;&#1089;&#1087;&#1080;&#1090;%20&#1084;&#1077;&#1088;&#1086;&#1087;&#1088;&#1080;&#1103;&#1090;&#1080;&#1103;.mp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yuliya_sholgina@mail.ru" TargetMode="External"/><Relationship Id="rId2" Type="http://schemas.openxmlformats.org/officeDocument/2006/relationships/hyperlink" Target="mailto:nechaeva.galina1976@mail.r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86784" y="3206664"/>
            <a:ext cx="9144000" cy="1102290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br>
              <a:rPr lang="ru-RU" sz="3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Итоги реализации Рабочей программы воспитания </a:t>
            </a:r>
            <a:br>
              <a:rPr lang="ru-RU" sz="31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2021-2022 </a:t>
            </a:r>
            <a:r>
              <a:rPr lang="ru-RU" sz="31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уч.год</a:t>
            </a:r>
            <a:r>
              <a:rPr lang="ru-RU" sz="2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65097" y="4521895"/>
            <a:ext cx="4588701" cy="1628387"/>
          </a:xfrm>
        </p:spPr>
        <p:txBody>
          <a:bodyPr>
            <a:normAutofit fontScale="85000" lnSpcReduction="20000"/>
          </a:bodyPr>
          <a:lstStyle/>
          <a:p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Юлия Сергеевна Варанкина,</a:t>
            </a:r>
          </a:p>
          <a:p>
            <a:pPr algn="r"/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Галина Георгиевна Нечаева</a:t>
            </a:r>
          </a:p>
          <a:p>
            <a:pPr algn="r"/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методисты МБОУ «Верещагинский образовательный комплекс»</a:t>
            </a:r>
          </a:p>
          <a:p>
            <a:pPr algn="r"/>
            <a:endParaRPr lang="ru-RU" sz="22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i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98" y="200417"/>
            <a:ext cx="1897199" cy="865499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3300835"/>
              </p:ext>
            </p:extLst>
          </p:nvPr>
        </p:nvGraphicFramePr>
        <p:xfrm>
          <a:off x="4876801" y="6227054"/>
          <a:ext cx="1649506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95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ru-RU" sz="2800" dirty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800" dirty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dirty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88515" y="1365336"/>
            <a:ext cx="1108553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Воспитание-главный приоритет развития системы образования </a:t>
            </a:r>
            <a:b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96605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0480" y="365125"/>
            <a:ext cx="9621520" cy="1325563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Считаете ли Вы, что в вашей организации  созданы условия для развития  способностей ребенка?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7839838"/>
              </p:ext>
            </p:extLst>
          </p:nvPr>
        </p:nvGraphicFramePr>
        <p:xfrm>
          <a:off x="176698" y="1690688"/>
          <a:ext cx="11812102" cy="49336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98" y="200417"/>
            <a:ext cx="1897199" cy="86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2504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0480" y="365125"/>
            <a:ext cx="9621520" cy="1325563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Считаете ли Вы, что в вашем детском саду созданы условия для развития  способностей ребенка?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0709132"/>
              </p:ext>
            </p:extLst>
          </p:nvPr>
        </p:nvGraphicFramePr>
        <p:xfrm>
          <a:off x="176698" y="1690688"/>
          <a:ext cx="11812102" cy="49336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98" y="200417"/>
            <a:ext cx="1897199" cy="86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3856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69464" y="365125"/>
            <a:ext cx="8784336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Принимал ли ты участие в мероприятиях, проводимых в твоей школе/детском саду?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4584551"/>
              </p:ext>
            </p:extLst>
          </p:nvPr>
        </p:nvGraphicFramePr>
        <p:xfrm>
          <a:off x="838200" y="1834769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98" y="200417"/>
            <a:ext cx="1897199" cy="86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8463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5728" y="365125"/>
            <a:ext cx="8958072" cy="1325563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не принимал участие в проводимых мероприятиях?</a:t>
            </a:r>
            <a:b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вальная выноска 5"/>
          <p:cNvSpPr/>
          <p:nvPr/>
        </p:nvSpPr>
        <p:spPr>
          <a:xfrm>
            <a:off x="0" y="1128808"/>
            <a:ext cx="4105400" cy="2194560"/>
          </a:xfrm>
          <a:prstGeom prst="wedgeEllipseCallou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данный вопрос я не могу дать ответ, так как есть более творческие люди которые проводили мероприятие…</a:t>
            </a:r>
          </a:p>
        </p:txBody>
      </p:sp>
      <p:sp>
        <p:nvSpPr>
          <p:cNvPr id="7" name="Овальная выноска 6"/>
          <p:cNvSpPr/>
          <p:nvPr/>
        </p:nvSpPr>
        <p:spPr>
          <a:xfrm>
            <a:off x="5845783" y="1263870"/>
            <a:ext cx="2252754" cy="1172052"/>
          </a:xfrm>
          <a:prstGeom prst="wedgeEllipseCallou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просили…</a:t>
            </a:r>
          </a:p>
        </p:txBody>
      </p:sp>
      <p:sp>
        <p:nvSpPr>
          <p:cNvPr id="8" name="Овальная выноска 7"/>
          <p:cNvSpPr/>
          <p:nvPr/>
        </p:nvSpPr>
        <p:spPr>
          <a:xfrm>
            <a:off x="772667" y="4724638"/>
            <a:ext cx="2825673" cy="1419892"/>
          </a:xfrm>
          <a:prstGeom prst="wedgeEllipseCallou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Меня никто не приглашал...</a:t>
            </a:r>
          </a:p>
        </p:txBody>
      </p:sp>
      <p:sp>
        <p:nvSpPr>
          <p:cNvPr id="9" name="Овальная выноска 8"/>
          <p:cNvSpPr/>
          <p:nvPr/>
        </p:nvSpPr>
        <p:spPr>
          <a:xfrm>
            <a:off x="3937126" y="2435922"/>
            <a:ext cx="2528316" cy="1321785"/>
          </a:xfrm>
          <a:prstGeom prst="wedgeEllipseCallou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хватает смелости, энтузиазма…</a:t>
            </a:r>
          </a:p>
        </p:txBody>
      </p:sp>
      <p:sp>
        <p:nvSpPr>
          <p:cNvPr id="10" name="Овальная выноска 9"/>
          <p:cNvSpPr/>
          <p:nvPr/>
        </p:nvSpPr>
        <p:spPr>
          <a:xfrm>
            <a:off x="7748015" y="3949970"/>
            <a:ext cx="4088275" cy="2194560"/>
          </a:xfrm>
          <a:prstGeom prst="wedgeEllipseCallou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 они не интересны и не нужны. Ну и я не люблю принимать участие в мероприятиях…</a:t>
            </a:r>
          </a:p>
        </p:txBody>
      </p:sp>
      <p:sp>
        <p:nvSpPr>
          <p:cNvPr id="12" name="Овальная выноска 11"/>
          <p:cNvSpPr/>
          <p:nvPr/>
        </p:nvSpPr>
        <p:spPr>
          <a:xfrm>
            <a:off x="8641080" y="1336596"/>
            <a:ext cx="3549606" cy="1492472"/>
          </a:xfrm>
          <a:prstGeom prst="wedgeEllipseCallou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считал это нужным, и пустым тратой времени…</a:t>
            </a:r>
          </a:p>
        </p:txBody>
      </p:sp>
      <p:sp>
        <p:nvSpPr>
          <p:cNvPr id="3" name="Выноска-облако 2"/>
          <p:cNvSpPr/>
          <p:nvPr/>
        </p:nvSpPr>
        <p:spPr>
          <a:xfrm>
            <a:off x="6850758" y="2765483"/>
            <a:ext cx="2304288" cy="1133856"/>
          </a:xfrm>
          <a:prstGeom prst="cloudCallou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rgbClr val="000066"/>
                </a:solidFill>
              </a:rPr>
              <a:t>Не посещал детский сад в это время</a:t>
            </a:r>
          </a:p>
        </p:txBody>
      </p:sp>
      <p:sp>
        <p:nvSpPr>
          <p:cNvPr id="11" name="Выноска-облако 10"/>
          <p:cNvSpPr/>
          <p:nvPr/>
        </p:nvSpPr>
        <p:spPr>
          <a:xfrm>
            <a:off x="3882132" y="4251758"/>
            <a:ext cx="3140459" cy="2048457"/>
          </a:xfrm>
          <a:prstGeom prst="cloudCallou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rgbClr val="000066"/>
                </a:solidFill>
              </a:rPr>
              <a:t>Не было мероприятий, в которых хочется участвовать</a:t>
            </a:r>
          </a:p>
        </p:txBody>
      </p:sp>
      <p:sp>
        <p:nvSpPr>
          <p:cNvPr id="13" name="Выноска-облако 12"/>
          <p:cNvSpPr/>
          <p:nvPr/>
        </p:nvSpPr>
        <p:spPr>
          <a:xfrm>
            <a:off x="1761488" y="3452023"/>
            <a:ext cx="2304288" cy="1133856"/>
          </a:xfrm>
          <a:prstGeom prst="cloudCallou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rgbClr val="000066"/>
                </a:solidFill>
              </a:rPr>
              <a:t>Меня не позвали…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98" y="200417"/>
            <a:ext cx="1897199" cy="86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152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67627" y="365125"/>
            <a:ext cx="9373853" cy="1325563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является твоим помощником при подготовке к  участию в мероприятиях?</a:t>
            </a: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822571672"/>
              </p:ext>
            </p:extLst>
          </p:nvPr>
        </p:nvGraphicFramePr>
        <p:xfrm>
          <a:off x="514096" y="1309659"/>
          <a:ext cx="5510784" cy="5304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3582743367"/>
              </p:ext>
            </p:extLst>
          </p:nvPr>
        </p:nvGraphicFramePr>
        <p:xfrm>
          <a:off x="6136640" y="1473200"/>
          <a:ext cx="5821680" cy="5455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98" y="200417"/>
            <a:ext cx="1897199" cy="86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5374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31634" y="16558"/>
            <a:ext cx="8886173" cy="1325563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Замечания и предложения педагогам для улучшения воспитательной  работы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561685" y="1289290"/>
            <a:ext cx="3566160" cy="1746504"/>
          </a:xfrm>
          <a:prstGeom prst="wedgeRoundRectCallou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Спокойно разговаривать на уроках (не кричать), больше внимания обращать на детей…</a:t>
            </a: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6080759" y="3117979"/>
            <a:ext cx="3390545" cy="1223297"/>
          </a:xfrm>
          <a:prstGeom prst="wedgeRoundRectCallou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…считаю, что необходимо трудовое воспитание, дети не умеют трудиться…</a:t>
            </a: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4784733" y="4857559"/>
            <a:ext cx="3956235" cy="1529046"/>
          </a:xfrm>
          <a:prstGeom prst="wedgeRoundRectCallou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совсем удовлетворена введением профильного, углубленного изучения отдельных предметов. Думаю, что лучше, если бы вел его свой учитель, в своей школе…</a:t>
            </a:r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8508535" y="1232174"/>
            <a:ext cx="3566160" cy="1746504"/>
          </a:xfrm>
          <a:prstGeom prst="wedgeRoundRectCallou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для развития на среднем уровне, думаю было бы не плохо возродить пионерское движение, волонтерство…</a:t>
            </a:r>
          </a:p>
        </p:txBody>
      </p:sp>
      <p:sp>
        <p:nvSpPr>
          <p:cNvPr id="3" name="Выноска-облако 2"/>
          <p:cNvSpPr/>
          <p:nvPr/>
        </p:nvSpPr>
        <p:spPr>
          <a:xfrm>
            <a:off x="176698" y="3079549"/>
            <a:ext cx="5266943" cy="2302361"/>
          </a:xfrm>
          <a:prstGeom prst="cloudCallou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rgbClr val="0000FF"/>
                </a:solidFill>
              </a:rPr>
              <a:t>вести портфолио ребенка совместно с родителями, в котором  по возрастам отражалось бы его личное развитие, видение себя в окружающем мире и связи с ним</a:t>
            </a:r>
          </a:p>
        </p:txBody>
      </p:sp>
      <p:sp>
        <p:nvSpPr>
          <p:cNvPr id="5" name="Выноска-облако 4"/>
          <p:cNvSpPr/>
          <p:nvPr/>
        </p:nvSpPr>
        <p:spPr>
          <a:xfrm>
            <a:off x="4784733" y="1342121"/>
            <a:ext cx="3374136" cy="1497256"/>
          </a:xfrm>
          <a:prstGeom prst="cloudCallou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rgbClr val="0000FF"/>
                </a:solidFill>
              </a:rPr>
              <a:t>Находить подход к каждому ребенку и всегда быть лидером</a:t>
            </a:r>
          </a:p>
        </p:txBody>
      </p:sp>
      <p:sp>
        <p:nvSpPr>
          <p:cNvPr id="11" name="Выноска-облако 10"/>
          <p:cNvSpPr/>
          <p:nvPr/>
        </p:nvSpPr>
        <p:spPr>
          <a:xfrm>
            <a:off x="9032854" y="4326547"/>
            <a:ext cx="3041841" cy="1784005"/>
          </a:xfrm>
          <a:prstGeom prst="cloudCallou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rgbClr val="0000FF"/>
                </a:solidFill>
              </a:rPr>
              <a:t>Поменьше заниматься с бумагами, а больше уделять внимание детям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98" y="200417"/>
            <a:ext cx="1897199" cy="86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5358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4515" y="1"/>
            <a:ext cx="8886173" cy="98755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Благодарность от родителей и обучающихся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230307" y="1245535"/>
            <a:ext cx="3646748" cy="808455"/>
          </a:xfrm>
          <a:prstGeom prst="wedgeRoundRectCallou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нас лучшие педагоги, которых я только знаю :)</a:t>
            </a: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7799832" y="5001202"/>
            <a:ext cx="3288216" cy="1402916"/>
          </a:xfrm>
          <a:prstGeom prst="wedgeRoundRectCallou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 и возможностей для воплощения в жизнь идей</a:t>
            </a: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422960" y="4359328"/>
            <a:ext cx="6206440" cy="2215208"/>
          </a:xfrm>
          <a:prstGeom prst="wedgeRoundRectCallou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Наши учителя отлично работают- вкладывают в работу всех себя, уроки продуктивные, полученные знания и умения укладываются в голове, так же воспитывают они классно, каждый по разному, но способы эффективные, все отлично, замечаний нет, есть только огромная благодарность!</a:t>
            </a:r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8186521" y="1025595"/>
            <a:ext cx="3142759" cy="1028395"/>
          </a:xfrm>
          <a:prstGeom prst="wedgeRoundRectCallou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 Гимназии - МОЛОДЦЫ!!! Успехов им, творчества, сил!</a:t>
            </a:r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5043245" y="2557708"/>
            <a:ext cx="3844156" cy="1241064"/>
          </a:xfrm>
          <a:prstGeom prst="wedgeRoundRectCallou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желаю больше творчества, жизнерадостности и успеха в не простой работе с детьми</a:t>
            </a:r>
          </a:p>
        </p:txBody>
      </p:sp>
      <p:sp>
        <p:nvSpPr>
          <p:cNvPr id="3" name="Выноска-облако 2"/>
          <p:cNvSpPr/>
          <p:nvPr/>
        </p:nvSpPr>
        <p:spPr>
          <a:xfrm>
            <a:off x="1196611" y="2547928"/>
            <a:ext cx="3035808" cy="1655064"/>
          </a:xfrm>
          <a:prstGeom prst="cloudCallou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chemeClr val="tx1"/>
                </a:solidFill>
              </a:rPr>
              <a:t>Наши педагоги справляются на все 100% и даже больше</a:t>
            </a:r>
          </a:p>
        </p:txBody>
      </p:sp>
      <p:sp>
        <p:nvSpPr>
          <p:cNvPr id="5" name="Выноска-облако 4"/>
          <p:cNvSpPr/>
          <p:nvPr/>
        </p:nvSpPr>
        <p:spPr>
          <a:xfrm>
            <a:off x="9116568" y="2907064"/>
            <a:ext cx="2746248" cy="1700784"/>
          </a:xfrm>
          <a:prstGeom prst="cloudCallou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chemeClr val="tx1"/>
                </a:solidFill>
              </a:rPr>
              <a:t>Всё в хорошем виде, держите планку!</a:t>
            </a:r>
          </a:p>
        </p:txBody>
      </p:sp>
      <p:sp>
        <p:nvSpPr>
          <p:cNvPr id="11" name="Выноска-облако 10"/>
          <p:cNvSpPr/>
          <p:nvPr/>
        </p:nvSpPr>
        <p:spPr>
          <a:xfrm>
            <a:off x="4425696" y="913452"/>
            <a:ext cx="3374136" cy="1315898"/>
          </a:xfrm>
          <a:prstGeom prst="cloudCallou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chemeClr val="tx1"/>
                </a:solidFill>
              </a:rPr>
              <a:t>Благодарность за терпение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98" y="200417"/>
            <a:ext cx="1897199" cy="86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0885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79250" y="365125"/>
            <a:ext cx="8874550" cy="1325563"/>
          </a:xfrm>
        </p:spPr>
        <p:txBody>
          <a:bodyPr/>
          <a:lstStyle/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2022-2023 учебный год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28818" y="1558276"/>
            <a:ext cx="6683603" cy="1781666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Еженедельный Ритуал поднятия государственного флага РФ и исполнения государственного гимна нашей страны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620" y="3207529"/>
            <a:ext cx="4187474" cy="344779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04" y="1690688"/>
            <a:ext cx="3469049" cy="461099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98" y="200417"/>
            <a:ext cx="1897199" cy="86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9299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29535" y="114979"/>
            <a:ext cx="6052008" cy="998580"/>
          </a:xfrm>
        </p:spPr>
        <p:txBody>
          <a:bodyPr/>
          <a:lstStyle/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Проект «Киноуроки»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73251" y="1599381"/>
            <a:ext cx="3997751" cy="710185"/>
          </a:xfrm>
        </p:spPr>
        <p:txBody>
          <a:bodyPr/>
          <a:lstStyle/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606" y="1078191"/>
            <a:ext cx="10275216" cy="577980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98" y="200417"/>
            <a:ext cx="1897199" cy="86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9868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79250" y="365126"/>
            <a:ext cx="8874550" cy="748434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«Разговоры о важном»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998" y="1014176"/>
            <a:ext cx="10199802" cy="5737388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98" y="200417"/>
            <a:ext cx="1897199" cy="86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645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дминистратор\Desktop\2021-2022 уч.год\СЕМИНАРЫ, ФОРУМЫ, КОНФЕРЕНЦИИ\педсоветы\Безымянныйвпв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920"/>
            <a:ext cx="12189715" cy="683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69286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56587" y="421687"/>
            <a:ext cx="4434526" cy="11431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«Продленка» в школах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01" y="1253766"/>
            <a:ext cx="6169502" cy="4351338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012" y="2366127"/>
            <a:ext cx="5189456" cy="345963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98" y="200417"/>
            <a:ext cx="1897199" cy="86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4819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79250" y="68441"/>
            <a:ext cx="8874550" cy="1622247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Новая  редакция Рабочей программы воспитания.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19" y="1529079"/>
            <a:ext cx="6592478" cy="53289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98" y="200417"/>
            <a:ext cx="1897199" cy="86549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804" y="2828039"/>
            <a:ext cx="3577996" cy="2012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3750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91232" y="365125"/>
            <a:ext cx="7262567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воспитания обучающихся в школе: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гражданское,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патриотическое,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духовно-нравственное,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эстетическое,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физическое,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трудовое,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экологическое,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познавательное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98" y="200417"/>
            <a:ext cx="1897199" cy="86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8763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110845" y="273050"/>
            <a:ext cx="8955463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Модули Рабочей программы воспитания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473568" y="1317972"/>
            <a:ext cx="4040188" cy="762000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Было (6)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half" idx="3"/>
          </p:nvPr>
        </p:nvSpPr>
        <p:spPr>
          <a:xfrm>
            <a:off x="6538387" y="1189199"/>
            <a:ext cx="4041775" cy="762000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Стало (11)</a:t>
            </a:r>
          </a:p>
        </p:txBody>
      </p:sp>
      <p:sp>
        <p:nvSpPr>
          <p:cNvPr id="8" name="Объект 7"/>
          <p:cNvSpPr>
            <a:spLocks noGrp="1"/>
          </p:cNvSpPr>
          <p:nvPr>
            <p:ph sz="quarter" idx="2"/>
          </p:nvPr>
        </p:nvSpPr>
        <p:spPr>
          <a:xfrm>
            <a:off x="563799" y="2486348"/>
            <a:ext cx="4036481" cy="3348844"/>
          </a:xfrm>
        </p:spPr>
        <p:txBody>
          <a:bodyPr>
            <a:normAutofit fontScale="85000" lnSpcReduction="2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Классное руководство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Школьный урок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родителями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Курсы внеурочной деятельности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Самоуправление (на уровнях ООО, СОО)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Профориентация (на уровнях ООО, СОО)</a:t>
            </a:r>
          </a:p>
        </p:txBody>
      </p:sp>
      <p:sp>
        <p:nvSpPr>
          <p:cNvPr id="10" name="Объект 9"/>
          <p:cNvSpPr>
            <a:spLocks noGrp="1"/>
          </p:cNvSpPr>
          <p:nvPr>
            <p:ph sz="quarter" idx="4"/>
          </p:nvPr>
        </p:nvSpPr>
        <p:spPr>
          <a:xfrm>
            <a:off x="6246127" y="1951199"/>
            <a:ext cx="5367696" cy="4854212"/>
          </a:xfrm>
        </p:spPr>
        <p:txBody>
          <a:bodyPr>
            <a:no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школьные дела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Классное руководство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Школьный урок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Внеурочная деятельность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Внешкольные мероприятия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предметно-пространственной среды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родителями (законными представителями)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Самоуправление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и безопасность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Социальное партнерство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Профориентация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98" y="200417"/>
            <a:ext cx="1897199" cy="86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1526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79592" y="365125"/>
            <a:ext cx="5474208" cy="13255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0" y="1825625"/>
            <a:ext cx="11804904" cy="4351338"/>
          </a:xfrm>
        </p:spPr>
        <p:txBody>
          <a:bodyPr/>
          <a:lstStyle/>
          <a:p>
            <a:pPr marL="0" indent="0">
              <a:buNone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«Нельзя хоть какую-нибудь одну сторону из системы воспитания исключить. Упустил что-нибудь одно: воспитание убеждений, воспитание человечности, воспитание трудолюбия… и вы не решите никакой другой задачи». </a:t>
            </a:r>
          </a:p>
          <a:p>
            <a:pPr marL="0" indent="0">
              <a:buNone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В.А. Сухомлинский  </a:t>
            </a:r>
          </a:p>
        </p:txBody>
      </p:sp>
      <p:pic>
        <p:nvPicPr>
          <p:cNvPr id="6" name="Рисунок 5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048" y="4323775"/>
            <a:ext cx="7815088" cy="18531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98" y="200417"/>
            <a:ext cx="1897199" cy="86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9232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8232" y="2478024"/>
            <a:ext cx="5916168" cy="1868762"/>
          </a:xfrm>
        </p:spPr>
        <p:txBody>
          <a:bodyPr>
            <a:normAutofit/>
          </a:bodyPr>
          <a:lstStyle/>
          <a:p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Галина Георгиевна Нечаева</a:t>
            </a:r>
            <a:b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тел: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рабочий 3-49-39, 3-30-24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hlinkClick r:id="rId2"/>
              </a:rPr>
              <a:t>nechaeva.galina1976@mail.ru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6751" y="1979111"/>
            <a:ext cx="5621713" cy="3295977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Контактные данные: </a:t>
            </a:r>
          </a:p>
          <a:p>
            <a:pPr marL="0" indent="0">
              <a:buNone/>
            </a:pP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Юлия Сергеевна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Варанкина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тел: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рабочий 3-49-39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сотовый 89223808867</a:t>
            </a:r>
          </a:p>
          <a:p>
            <a:pPr marL="0" indent="0">
              <a:buNone/>
            </a:pPr>
            <a:r>
              <a:rPr lang="en-US" i="1" dirty="0"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>
                <a:latin typeface="Times New Roman" pitchFamily="18" charset="0"/>
                <a:cs typeface="Times New Roman" pitchFamily="18" charset="0"/>
                <a:hlinkClick r:id="rId3"/>
              </a:rPr>
              <a:t>yuliya_sholgina@mail.ru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98" y="200417"/>
            <a:ext cx="1897199" cy="86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205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0560" y="365125"/>
            <a:ext cx="8143240" cy="49847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анкетирования</a:t>
            </a:r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4039436"/>
              </p:ext>
            </p:extLst>
          </p:nvPr>
        </p:nvGraphicFramePr>
        <p:xfrm>
          <a:off x="838200" y="1087120"/>
          <a:ext cx="10957560" cy="564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98" y="200417"/>
            <a:ext cx="1897199" cy="86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276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9680" y="365125"/>
            <a:ext cx="943864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Ознакомлены ли вы с содержанием Рабочей программы воспитания МБОУ «ВОК»?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271369571"/>
              </p:ext>
            </p:extLst>
          </p:nvPr>
        </p:nvGraphicFramePr>
        <p:xfrm>
          <a:off x="176698" y="1508760"/>
          <a:ext cx="11847662" cy="5285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98" y="200417"/>
            <a:ext cx="1897199" cy="86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960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0000" y="60194"/>
            <a:ext cx="96520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Вы считаете,  какому модулю Рабочей программы воспитания в вашей </a:t>
            </a:r>
            <a:r>
              <a:rPr lang="ru-RU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школе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уделено </a:t>
            </a:r>
            <a:r>
              <a:rPr lang="ru-RU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большее  и меньшее внимание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Объект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5039938"/>
              </p:ext>
            </p:extLst>
          </p:nvPr>
        </p:nvGraphicFramePr>
        <p:xfrm>
          <a:off x="176698" y="1245534"/>
          <a:ext cx="11628206" cy="5612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98" y="200417"/>
            <a:ext cx="1897199" cy="86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364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0000" y="60194"/>
            <a:ext cx="96520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Вы считаете,  какому модулю Рабочей программы воспитания в </a:t>
            </a:r>
            <a:r>
              <a:rPr lang="ru-RU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вашем детском саду 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уделено </a:t>
            </a:r>
            <a:r>
              <a:rPr lang="ru-RU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большее  и меньшее внимание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Объект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8215808"/>
              </p:ext>
            </p:extLst>
          </p:nvPr>
        </p:nvGraphicFramePr>
        <p:xfrm>
          <a:off x="176698" y="1517904"/>
          <a:ext cx="11628206" cy="53400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98" y="200417"/>
            <a:ext cx="1897199" cy="86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902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7120" y="365125"/>
            <a:ext cx="974344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Какой модуль, по вашему мнению, нужно актуализировать(добавить) в программу, а какой является «лишним»?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286350" y="2903250"/>
            <a:ext cx="5382929" cy="3588990"/>
          </a:xfrm>
        </p:spPr>
        <p:txBody>
          <a:bodyPr>
            <a:normAutofit/>
          </a:bodyPr>
          <a:lstStyle/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Школьный музей;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Профессиональные пробы;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Внеурочная  деятельность, по типу половое воспитание;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Краеведение. 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в школьной среде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Экологическое направление (детский сад)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889" y="2267936"/>
            <a:ext cx="1695581" cy="322799"/>
          </a:xfrm>
        </p:spPr>
      </p:pic>
      <p:sp>
        <p:nvSpPr>
          <p:cNvPr id="11" name="Объект 10"/>
          <p:cNvSpPr>
            <a:spLocks noGrp="1"/>
          </p:cNvSpPr>
          <p:nvPr>
            <p:ph sz="quarter" idx="4"/>
          </p:nvPr>
        </p:nvSpPr>
        <p:spPr>
          <a:xfrm>
            <a:off x="6172200" y="2505074"/>
            <a:ext cx="5183188" cy="4119245"/>
          </a:xfrm>
        </p:spPr>
        <p:txBody>
          <a:bodyPr/>
          <a:lstStyle/>
          <a:p>
            <a:endParaRPr lang="ru-RU" dirty="0"/>
          </a:p>
          <a:p>
            <a:pPr>
              <a:buFont typeface="Wingdings" panose="05000000000000000000" pitchFamily="2" charset="2"/>
              <a:buChar char="ü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Школьный музей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Курсы внеурочной деятельности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384" y="1655070"/>
            <a:ext cx="1233426" cy="122573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98" y="200417"/>
            <a:ext cx="1897199" cy="86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258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651760" y="111761"/>
            <a:ext cx="9387840" cy="1578928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каком модуле Рабочей программы воспитания Вы наиболее компетентны?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Объект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5035601"/>
              </p:ext>
            </p:extLst>
          </p:nvPr>
        </p:nvGraphicFramePr>
        <p:xfrm>
          <a:off x="-243840" y="1417320"/>
          <a:ext cx="12039600" cy="5196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98" y="200417"/>
            <a:ext cx="1897199" cy="86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78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679192" y="0"/>
            <a:ext cx="9387840" cy="1578928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каком модуле Рабочей программы воспитания Вы наиболее компетентны?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Объект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6278902"/>
              </p:ext>
            </p:extLst>
          </p:nvPr>
        </p:nvGraphicFramePr>
        <p:xfrm>
          <a:off x="-243840" y="1245535"/>
          <a:ext cx="12039600" cy="5368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98" y="200417"/>
            <a:ext cx="1897199" cy="86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83041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2016</TotalTime>
  <Words>771</Words>
  <Application>Microsoft Office PowerPoint</Application>
  <PresentationFormat>Широкоэкранный</PresentationFormat>
  <Paragraphs>100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Times New Roman</vt:lpstr>
      <vt:lpstr>Wingdings</vt:lpstr>
      <vt:lpstr>Тема Office</vt:lpstr>
      <vt:lpstr> Итоги реализации Рабочей программы воспитания  за 2021-2022 уч.год </vt:lpstr>
      <vt:lpstr>Презентация PowerPoint</vt:lpstr>
      <vt:lpstr>Участники анкетирования</vt:lpstr>
      <vt:lpstr>Ознакомлены ли вы с содержанием Рабочей программы воспитания МБОУ «ВОК»?</vt:lpstr>
      <vt:lpstr>Как Вы считаете,  какому модулю Рабочей программы воспитания в вашей школе уделено большее  и меньшее внимание?</vt:lpstr>
      <vt:lpstr>Как Вы считаете,  какому модулю Рабочей программы воспитания в вашем детском саду уделено большее  и меньшее внимание?</vt:lpstr>
      <vt:lpstr>Какой модуль, по вашему мнению, нужно актуализировать(добавить) в программу, а какой является «лишним»?</vt:lpstr>
      <vt:lpstr>В каком модуле Рабочей программы воспитания Вы наиболее компетентны?</vt:lpstr>
      <vt:lpstr>В каком модуле Рабочей программы воспитания Вы наиболее компетентны?</vt:lpstr>
      <vt:lpstr>Считаете ли Вы, что в вашей организации  созданы условия для развития  способностей ребенка?</vt:lpstr>
      <vt:lpstr>Считаете ли Вы, что в вашем детском саду созданы условия для развития  способностей ребенка?</vt:lpstr>
      <vt:lpstr>Принимал ли ты участие в мероприятиях, проводимых в твоей школе/детском саду?</vt:lpstr>
      <vt:lpstr>Почему не принимал участие в проводимых мероприятиях? </vt:lpstr>
      <vt:lpstr>Кто является твоим помощником при подготовке к  участию в мероприятиях?</vt:lpstr>
      <vt:lpstr>Замечания и предложения педагогам для улучшения воспитательной  работы</vt:lpstr>
      <vt:lpstr>Благодарность от родителей и обучающихся</vt:lpstr>
      <vt:lpstr>Изменения в 2022-2023 учебный год</vt:lpstr>
      <vt:lpstr>2. Проект «Киноуроки»</vt:lpstr>
      <vt:lpstr>3. «Разговоры о важном»</vt:lpstr>
      <vt:lpstr>4. «Продленка» в школах</vt:lpstr>
      <vt:lpstr>5. Новая  редакция Рабочей программы воспитания. </vt:lpstr>
      <vt:lpstr>Основные направления воспитания обучающихся в школе:</vt:lpstr>
      <vt:lpstr>Модули Рабочей программы воспитания</vt:lpstr>
      <vt:lpstr>Презентация PowerPoint</vt:lpstr>
      <vt:lpstr>Галина Георгиевна Нечаева тел: рабочий 3-49-39, 3-30-24 e-mail: nechaeva.galina1976@mail.ru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проекта</dc:title>
  <dc:creator>Uzver</dc:creator>
  <cp:lastModifiedBy>Uzver</cp:lastModifiedBy>
  <cp:revision>153</cp:revision>
  <cp:lastPrinted>2022-01-18T10:12:34Z</cp:lastPrinted>
  <dcterms:created xsi:type="dcterms:W3CDTF">2021-05-26T11:10:10Z</dcterms:created>
  <dcterms:modified xsi:type="dcterms:W3CDTF">2022-08-22T03:14:26Z</dcterms:modified>
</cp:coreProperties>
</file>