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66" r:id="rId4"/>
    <p:sldId id="257" r:id="rId5"/>
    <p:sldId id="367" r:id="rId6"/>
    <p:sldId id="369" r:id="rId7"/>
    <p:sldId id="368" r:id="rId8"/>
    <p:sldId id="370" r:id="rId9"/>
    <p:sldId id="356" r:id="rId10"/>
    <p:sldId id="357" r:id="rId11"/>
    <p:sldId id="3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84D"/>
    <a:srgbClr val="660066"/>
    <a:srgbClr val="4C1F63"/>
    <a:srgbClr val="A50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712" autoAdjust="0"/>
  </p:normalViewPr>
  <p:slideViewPr>
    <p:cSldViewPr snapToGrid="0">
      <p:cViewPr varScale="1">
        <p:scale>
          <a:sx n="107" d="100"/>
          <a:sy n="107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29453-7AB3-41A3-9890-8F8AC720D2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0CF26-58F9-4A2C-B63F-FCCEC81F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5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0CF26-58F9-4A2C-B63F-FCCEC81F54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5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0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8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1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0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1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34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9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1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0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80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0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3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4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9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3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A9B3-3801-43F0-AC90-36E365A70A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DFF2-F839-4C20-B66C-9C727A624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7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6050F2-86FD-4F0B-A2A9-E39849525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7CF485-D146-424E-804B-15C0AF470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0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21746519" TargetMode="External"/><Relationship Id="rId2" Type="http://schemas.openxmlformats.org/officeDocument/2006/relationships/hyperlink" Target="https://vk.com/id12951671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dvoretsdosuga" TargetMode="External"/><Relationship Id="rId5" Type="http://schemas.openxmlformats.org/officeDocument/2006/relationships/hyperlink" Target="https://vk.com/ver_molod" TargetMode="External"/><Relationship Id="rId4" Type="http://schemas.openxmlformats.org/officeDocument/2006/relationships/hyperlink" Target="https://vk.com/public2178908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079" y="0"/>
            <a:ext cx="12192000" cy="6858000"/>
          </a:xfrm>
          <a:prstGeom prst="rect">
            <a:avLst/>
          </a:prstGeom>
          <a:solidFill>
            <a:srgbClr val="3B1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1837"/>
            <a:ext cx="12192000" cy="14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4" y="540406"/>
            <a:ext cx="1515973" cy="12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4838" y="4491316"/>
            <a:ext cx="5143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Ведущий эксперт отдела реализации проектов и программ в сфере  патриотического воспитания ФГБУ «Росдетцентр», председатель местного отделения  Верещагинского городского округа Движения Первых</a:t>
            </a:r>
            <a:b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bg1"/>
                </a:solidFill>
                <a:cs typeface="Arial" panose="020B0604020202020204" pitchFamily="34" charset="0"/>
              </a:rPr>
              <a:t>Варанкина Юлия Сергеевна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69" y="360910"/>
            <a:ext cx="1723869" cy="1453687"/>
          </a:xfrm>
          <a:prstGeom prst="rect">
            <a:avLst/>
          </a:prstGeom>
        </p:spPr>
      </p:pic>
      <p:pic>
        <p:nvPicPr>
          <p:cNvPr id="1026" name="Picture 2" descr="C:\Users\User\Desktop\noro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04" y="467674"/>
            <a:ext cx="1411834" cy="14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D05C4B-CA35-AA54-A296-7D90602AF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03" y="685436"/>
            <a:ext cx="1030941" cy="10309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B2EB0B-64ED-530E-E7E6-11510499EF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79" y="675938"/>
            <a:ext cx="2319603" cy="10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138D0-D0EB-C299-7755-EC4E7BAFD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56198"/>
            <a:ext cx="10363200" cy="67954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Контактные данные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6160F3-271D-540A-CA17-3EE6A9E79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0847"/>
            <a:ext cx="9144000" cy="318695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тел: 89223808867</a:t>
            </a:r>
          </a:p>
          <a:p>
            <a:pPr algn="l"/>
            <a:r>
              <a:rPr lang="en-US" dirty="0"/>
              <a:t>VK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Юлия Варанкина (</a:t>
            </a:r>
            <a:r>
              <a:rPr lang="en-US" dirty="0">
                <a:hlinkClick r:id="rId2"/>
              </a:rPr>
              <a:t>vk.com)</a:t>
            </a:r>
            <a:endParaRPr lang="ru-RU" dirty="0"/>
          </a:p>
          <a:p>
            <a:pPr algn="l"/>
            <a:r>
              <a:rPr lang="ru-RU" dirty="0"/>
              <a:t>Группа ВК «Движение Первых» </a:t>
            </a:r>
            <a:r>
              <a:rPr lang="ru-RU" dirty="0">
                <a:hlinkClick r:id="rId3"/>
              </a:rPr>
              <a:t>Движение Первых | Верещагинский городской округ (vk.com)</a:t>
            </a:r>
            <a:endParaRPr lang="ru-RU" dirty="0"/>
          </a:p>
          <a:p>
            <a:pPr algn="l"/>
            <a:r>
              <a:rPr lang="ru-RU" dirty="0"/>
              <a:t>Группа ВК «Навигаторы детства» </a:t>
            </a:r>
            <a:r>
              <a:rPr lang="ru-RU" dirty="0">
                <a:hlinkClick r:id="rId4"/>
              </a:rPr>
              <a:t>Навигаторы детства | Верещагинский ГО (vk.com)</a:t>
            </a:r>
            <a:endParaRPr lang="ru-RU" dirty="0"/>
          </a:p>
          <a:p>
            <a:pPr algn="l"/>
            <a:r>
              <a:rPr lang="ru-RU" dirty="0"/>
              <a:t>Группа ВК </a:t>
            </a:r>
            <a:r>
              <a:rPr lang="ru-RU" dirty="0">
                <a:hlinkClick r:id="rId5"/>
              </a:rPr>
              <a:t>МОЛОДЁЖЬ Верещагинского городского округа (vk.com)</a:t>
            </a:r>
            <a:endParaRPr lang="ru-RU" dirty="0"/>
          </a:p>
          <a:p>
            <a:pPr algn="l"/>
            <a:r>
              <a:rPr lang="ru-RU" dirty="0"/>
              <a:t>Группа ВК </a:t>
            </a:r>
            <a:r>
              <a:rPr lang="ru-RU" dirty="0">
                <a:hlinkClick r:id="rId6"/>
              </a:rPr>
              <a:t>МБУК "Дворец Досуга" г. Верещагино (vk.com)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7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0DC32363-7C2B-C4D8-8C9B-AF482E6346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AF0F818-ABFA-2896-24E2-15DCA156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5" y="251011"/>
            <a:ext cx="5406184" cy="35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BBC4F8E-53F2-0A3A-51A9-5BEB813B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22005"/>
            <a:ext cx="5567082" cy="37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5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73781"/>
          <a:ext cx="9144000" cy="6607906"/>
          <a:chOff x="0" y="273781"/>
          <a:chExt cx="9144000" cy="6607906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10412"/>
          <a:stretch/>
        </p:blipFill>
        <p:spPr>
          <a:xfrm>
            <a:off x="726143" y="255086"/>
            <a:ext cx="10228728" cy="6347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079" y="0"/>
            <a:ext cx="12192000" cy="6858000"/>
          </a:xfrm>
          <a:prstGeom prst="rect">
            <a:avLst/>
          </a:prstGeom>
          <a:solidFill>
            <a:srgbClr val="3B1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1837"/>
            <a:ext cx="12192000" cy="14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4" y="540406"/>
            <a:ext cx="1515973" cy="12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4838" y="4491316"/>
            <a:ext cx="5143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Ведущий эксперт отдела реализации проектов и программ в сфере  патриотического воспитания ФГБУ «Росдетцентр», председатель местного отделения  Верещагинского городского округа Движения Первых</a:t>
            </a:r>
            <a:b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bg1"/>
                </a:solidFill>
                <a:cs typeface="Arial" panose="020B0604020202020204" pitchFamily="34" charset="0"/>
              </a:rPr>
              <a:t>Варанкина Юлия Сергеевна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69" y="360910"/>
            <a:ext cx="1723869" cy="1453687"/>
          </a:xfrm>
          <a:prstGeom prst="rect">
            <a:avLst/>
          </a:prstGeom>
        </p:spPr>
      </p:pic>
      <p:pic>
        <p:nvPicPr>
          <p:cNvPr id="1026" name="Picture 2" descr="C:\Users\User\Desktop\noro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04" y="467674"/>
            <a:ext cx="1411834" cy="14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016" y="2467919"/>
            <a:ext cx="1016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Роль  общественных объединений в формировании личности ребенка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D05C4B-CA35-AA54-A296-7D90602AF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03" y="685436"/>
            <a:ext cx="1030941" cy="10309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B2EB0B-64ED-530E-E7E6-11510499EF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79" y="675938"/>
            <a:ext cx="2319603" cy="10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F034E77-4435-92C8-55FE-3B604E65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07" y="1606299"/>
            <a:ext cx="3689940" cy="26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743DC-881F-432D-FEA2-0027C1F7484A}"/>
              </a:ext>
            </a:extLst>
          </p:cNvPr>
          <p:cNvSpPr txBox="1"/>
          <p:nvPr/>
        </p:nvSpPr>
        <p:spPr>
          <a:xfrm>
            <a:off x="1416424" y="470212"/>
            <a:ext cx="9359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Синонимы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к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слову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«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роль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»: акт, амплуа, важность, вклад, действие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C9E5D-D751-8AB3-30F1-F48944712267}"/>
              </a:ext>
            </a:extLst>
          </p:cNvPr>
          <p:cNvSpPr txBox="1"/>
          <p:nvPr/>
        </p:nvSpPr>
        <p:spPr>
          <a:xfrm>
            <a:off x="143436" y="1452283"/>
            <a:ext cx="3343835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средство приобретения личного жизненного опыта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1BCB9-331D-62AC-5EBA-1C06323A08C6}"/>
              </a:ext>
            </a:extLst>
          </p:cNvPr>
          <p:cNvSpPr txBox="1"/>
          <p:nvPr/>
        </p:nvSpPr>
        <p:spPr>
          <a:xfrm>
            <a:off x="8337175" y="1129117"/>
            <a:ext cx="250115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 человеческого общения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5E9DC-01D1-0553-B2B4-107F849B42B0}"/>
              </a:ext>
            </a:extLst>
          </p:cNvPr>
          <p:cNvSpPr txBox="1"/>
          <p:nvPr/>
        </p:nvSpPr>
        <p:spPr>
          <a:xfrm>
            <a:off x="8265458" y="4392706"/>
            <a:ext cx="3074895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коллективная совместная деятельность со сверстниками и со взрослыми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B417F-CE67-0D4B-83D8-8D855BB09134}"/>
              </a:ext>
            </a:extLst>
          </p:cNvPr>
          <p:cNvSpPr txBox="1"/>
          <p:nvPr/>
        </p:nvSpPr>
        <p:spPr>
          <a:xfrm>
            <a:off x="439271" y="4392706"/>
            <a:ext cx="290456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способствуют творческому развитию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1AD01-0414-E593-FD44-8E2BF01BF6DF}"/>
              </a:ext>
            </a:extLst>
          </p:cNvPr>
          <p:cNvSpPr txBox="1"/>
          <p:nvPr/>
        </p:nvSpPr>
        <p:spPr>
          <a:xfrm>
            <a:off x="1649504" y="5844536"/>
            <a:ext cx="60960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 подрастающие поколения в жизнь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6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D6EC698-56B6-2C23-12DE-FDFF259F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71" y="93541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4BBA21E-C1FA-DB1F-AEF0-BE7E95EFD1E8}"/>
              </a:ext>
            </a:extLst>
          </p:cNvPr>
          <p:cNvCxnSpPr>
            <a:cxnSpLocks/>
          </p:cNvCxnSpPr>
          <p:nvPr/>
        </p:nvCxnSpPr>
        <p:spPr>
          <a:xfrm flipH="1" flipV="1">
            <a:off x="2783540" y="1698985"/>
            <a:ext cx="1465731" cy="6333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D32289C-CB3F-E162-5210-9D1A1FC03F67}"/>
              </a:ext>
            </a:extLst>
          </p:cNvPr>
          <p:cNvCxnSpPr>
            <a:cxnSpLocks/>
          </p:cNvCxnSpPr>
          <p:nvPr/>
        </p:nvCxnSpPr>
        <p:spPr>
          <a:xfrm flipV="1">
            <a:off x="7440706" y="1500152"/>
            <a:ext cx="1673038" cy="89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7FF6D8-685B-4265-7B83-C5A818A27749}"/>
              </a:ext>
            </a:extLst>
          </p:cNvPr>
          <p:cNvSpPr txBox="1"/>
          <p:nvPr/>
        </p:nvSpPr>
        <p:spPr>
          <a:xfrm>
            <a:off x="331694" y="261354"/>
            <a:ext cx="2537012" cy="175432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Ориентированность вновь создаваемых объединений только на учебно-воспитательные или чисто абстрактные цели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B449F-095A-5286-D086-8CC4DE9D1C7E}"/>
              </a:ext>
            </a:extLst>
          </p:cNvPr>
          <p:cNvSpPr txBox="1"/>
          <p:nvPr/>
        </p:nvSpPr>
        <p:spPr>
          <a:xfrm>
            <a:off x="9113744" y="935410"/>
            <a:ext cx="274656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Жёсткий авторитет руководства со стороны взрослых</a:t>
            </a:r>
            <a:endParaRPr lang="ru-RU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2DEE4DC-31F1-427D-6311-6C0724B47C4C}"/>
              </a:ext>
            </a:extLst>
          </p:cNvPr>
          <p:cNvCxnSpPr>
            <a:stCxn id="2052" idx="2"/>
          </p:cNvCxnSpPr>
          <p:nvPr/>
        </p:nvCxnSpPr>
        <p:spPr>
          <a:xfrm flipH="1">
            <a:off x="5797083" y="4031035"/>
            <a:ext cx="1" cy="129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31591F-75D5-833F-BB3D-A4027DFCA050}"/>
              </a:ext>
            </a:extLst>
          </p:cNvPr>
          <p:cNvSpPr txBox="1"/>
          <p:nvPr/>
        </p:nvSpPr>
        <p:spPr>
          <a:xfrm>
            <a:off x="2749083" y="5468666"/>
            <a:ext cx="6096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Нежелание руководителей расстаться с устаревшими формами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65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139DE-D038-F21E-61ED-DFDEC96770FB}"/>
              </a:ext>
            </a:extLst>
          </p:cNvPr>
          <p:cNvSpPr txBox="1"/>
          <p:nvPr/>
        </p:nvSpPr>
        <p:spPr>
          <a:xfrm>
            <a:off x="770965" y="1582341"/>
            <a:ext cx="110086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Детское общественное объединение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одна из структур в многообразии молодёжных движений, форма организации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детской самодеятельности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социальной активности,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самореализации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особая педагогически организованная среда жизнедеятельности ребёнка; педагогически преобразованный  социум. 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Детская общественная организация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самодеятельное, самоуправляемое на основе устава (и других документов)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равноправное объединение детей и взрослых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созданное для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деятельности по реализации и защите интересов объединившихся.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89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646C1-C1FE-DD17-1BA3-154126BC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9A898-EAFE-7BF6-878B-DF7BEBAA2DFB}"/>
              </a:ext>
            </a:extLst>
          </p:cNvPr>
          <p:cNvSpPr txBox="1"/>
          <p:nvPr/>
        </p:nvSpPr>
        <p:spPr>
          <a:xfrm>
            <a:off x="838200" y="1492170"/>
            <a:ext cx="416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 проект «Навигаторы детства»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2F6B2-E2FD-E274-1B11-0C35919910B3}"/>
              </a:ext>
            </a:extLst>
          </p:cNvPr>
          <p:cNvSpPr txBox="1"/>
          <p:nvPr/>
        </p:nvSpPr>
        <p:spPr>
          <a:xfrm>
            <a:off x="6741461" y="1492170"/>
            <a:ext cx="528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Общероссийское  общественно-государственное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детей и молодежи «Движение первых»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9F565B3-9FA8-FBB8-25FD-1B51249E0CA0}"/>
              </a:ext>
            </a:extLst>
          </p:cNvPr>
          <p:cNvCxnSpPr/>
          <p:nvPr/>
        </p:nvCxnSpPr>
        <p:spPr>
          <a:xfrm flipH="1">
            <a:off x="3621741" y="883478"/>
            <a:ext cx="1219200" cy="6086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5E2831C-CA02-B5F0-890E-9A5B30601C00}"/>
              </a:ext>
            </a:extLst>
          </p:cNvPr>
          <p:cNvCxnSpPr/>
          <p:nvPr/>
        </p:nvCxnSpPr>
        <p:spPr>
          <a:xfrm>
            <a:off x="6896099" y="918804"/>
            <a:ext cx="1201271" cy="6355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8C379E-9141-A049-B0A9-7041E253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" y="3093940"/>
            <a:ext cx="2061324" cy="1545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C2AA81-409D-2024-4F45-CEA218EE5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07" y="2216520"/>
            <a:ext cx="2339788" cy="17548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35CD6F-9AA2-591A-3B14-CC0E965587D6}"/>
              </a:ext>
            </a:extLst>
          </p:cNvPr>
          <p:cNvSpPr txBox="1"/>
          <p:nvPr/>
        </p:nvSpPr>
        <p:spPr>
          <a:xfrm>
            <a:off x="2321859" y="2216520"/>
            <a:ext cx="294042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театры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музеи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спортивные клубы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клубы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киноклубы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школьных сообществ и объединений: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ЮИД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Вожатские отряды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ученическое самоуправление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Добровольческие центры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Военно-патриотические клубы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хор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юных спасателей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 воспитательной работы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«Орлята России»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«Я, ты, он, она – вместе целая страна»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69F5EC-196A-CAF8-BAFD-DF8EE97D5E46}"/>
              </a:ext>
            </a:extLst>
          </p:cNvPr>
          <p:cNvSpPr txBox="1"/>
          <p:nvPr/>
        </p:nvSpPr>
        <p:spPr>
          <a:xfrm>
            <a:off x="6692153" y="1885660"/>
            <a:ext cx="2689412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 Образование и знания «УЧИСЬ И ПОЗНАВАЙ!»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 Наука и технологии «ДЕРЗАЙ И ОТКРЫВАЙ!»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 Труд, профессия и своё дело «НАЙДИ ПРИЗВАНИЕ!»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 Культура и искусство «СОЗДАВАЙ И ВДОХНОВЛЯЙ!»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05 Волонтерство и добровольчество «БЛАГО ТВОРИ!»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06 Патриотизм и историческая память «СЛУЖИ ОТЕЧЕСТВУ!»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07 Спорт «ДОСТИГАЙ И ПОБЕЖДАЙ!»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08 Здоровый образ жизни «БУДЬ ЗДОРОВ!»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09 Медиа и коммуникации «РАССКАЖИ О ГЛАВНОМ!»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Дипломатия и международные отношения «УМЕЙ ДРУЖИТЬ!»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Экология и охрана природы «БЕРЕГИ ПЛАНЕТУ!»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Туризм и путешествия «ОТКРЫВАЙ СТРАНУ!»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8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19AE-1229-1F05-9009-14ACF535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365126"/>
            <a:ext cx="11013141" cy="907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Организация деятельности внутри образовательной организации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15359-1226-4FAF-6E01-DA2B469723B4}"/>
              </a:ext>
            </a:extLst>
          </p:cNvPr>
          <p:cNvSpPr txBox="1"/>
          <p:nvPr/>
        </p:nvSpPr>
        <p:spPr>
          <a:xfrm>
            <a:off x="860612" y="1712259"/>
            <a:ext cx="36844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Штаб воспитательной работы школы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26C48-D665-6B0D-9B89-EB644418580B}"/>
              </a:ext>
            </a:extLst>
          </p:cNvPr>
          <p:cNvSpPr txBox="1"/>
          <p:nvPr/>
        </p:nvSpPr>
        <p:spPr>
          <a:xfrm>
            <a:off x="8243244" y="1558403"/>
            <a:ext cx="361277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Совет Первых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36166-E8BF-BB3F-CB37-E17BAFCEE27B}"/>
              </a:ext>
            </a:extLst>
          </p:cNvPr>
          <p:cNvSpPr txBox="1"/>
          <p:nvPr/>
        </p:nvSpPr>
        <p:spPr>
          <a:xfrm>
            <a:off x="860612" y="2637329"/>
            <a:ext cx="3684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Директор школы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Заместитель директора во ВР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Советник директора по воспитанию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Педагог-организатор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социальный педагог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педагог-психолог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руководитель школьного МО классных руководителей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Руководитель первичного отделения  «Движения первых»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Представитель родительской общественности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Члены ученического самоуправления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Успешные выпускники/</a:t>
            </a:r>
            <a:r>
              <a:rPr lang="ru-RU" sz="1400" dirty="0" err="1"/>
              <a:t>соц</a:t>
            </a:r>
            <a:r>
              <a:rPr lang="ru-RU" sz="1400" dirty="0"/>
              <a:t>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05120-8628-31D0-E2DD-C856BB8ED565}"/>
              </a:ext>
            </a:extLst>
          </p:cNvPr>
          <p:cNvSpPr txBox="1"/>
          <p:nvPr/>
        </p:nvSpPr>
        <p:spPr>
          <a:xfrm>
            <a:off x="5103061" y="2351667"/>
            <a:ext cx="21604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Ученическое самоуправление школы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13CC9-4C4B-06DE-8058-6463C6320BF9}"/>
              </a:ext>
            </a:extLst>
          </p:cNvPr>
          <p:cNvSpPr txBox="1"/>
          <p:nvPr/>
        </p:nvSpPr>
        <p:spPr>
          <a:xfrm>
            <a:off x="5103060" y="3637722"/>
            <a:ext cx="2748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Лидеры классов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Советник директора по воспитанию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Заместитель по ВР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Педагог –организатор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Председатель Совета Первых 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616C2-C4B2-0480-0D2D-212878D4D0E2}"/>
              </a:ext>
            </a:extLst>
          </p:cNvPr>
          <p:cNvSpPr txBox="1"/>
          <p:nvPr/>
        </p:nvSpPr>
        <p:spPr>
          <a:xfrm>
            <a:off x="8656982" y="2160276"/>
            <a:ext cx="3389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Лидеры действующих объединений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Лидер школьного ученического самоуправления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Руководители действующих объединений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/>
              <a:t>Руководитель первичного отделения  «Движения первых»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B79A3-77CE-1FBE-DBC2-C5FA283CD53D}"/>
              </a:ext>
            </a:extLst>
          </p:cNvPr>
          <p:cNvSpPr txBox="1"/>
          <p:nvPr/>
        </p:nvSpPr>
        <p:spPr>
          <a:xfrm>
            <a:off x="2488095" y="6340060"/>
            <a:ext cx="721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Классные руководители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EB64DF4-AD0A-354A-9A91-E103AEF5FCA0}"/>
              </a:ext>
            </a:extLst>
          </p:cNvPr>
          <p:cNvCxnSpPr/>
          <p:nvPr/>
        </p:nvCxnSpPr>
        <p:spPr>
          <a:xfrm>
            <a:off x="3329609" y="5745872"/>
            <a:ext cx="1215497" cy="491724"/>
          </a:xfrm>
          <a:prstGeom prst="straightConnector1">
            <a:avLst/>
          </a:prstGeom>
          <a:ln w="38100">
            <a:solidFill>
              <a:srgbClr val="4C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C896DDB-56F7-973A-11EB-AFD8BC578091}"/>
              </a:ext>
            </a:extLst>
          </p:cNvPr>
          <p:cNvCxnSpPr/>
          <p:nvPr/>
        </p:nvCxnSpPr>
        <p:spPr>
          <a:xfrm>
            <a:off x="5923722" y="5745872"/>
            <a:ext cx="0" cy="585354"/>
          </a:xfrm>
          <a:prstGeom prst="straightConnector1">
            <a:avLst/>
          </a:prstGeom>
          <a:ln w="381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549CE1F-F02C-DF5B-1046-6CF8789FE591}"/>
              </a:ext>
            </a:extLst>
          </p:cNvPr>
          <p:cNvCxnSpPr/>
          <p:nvPr/>
        </p:nvCxnSpPr>
        <p:spPr>
          <a:xfrm flipH="1">
            <a:off x="7563677" y="5269460"/>
            <a:ext cx="2266122" cy="937999"/>
          </a:xfrm>
          <a:prstGeom prst="straightConnector1">
            <a:avLst/>
          </a:prstGeom>
          <a:ln w="38100">
            <a:solidFill>
              <a:srgbClr val="3B18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61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541</Words>
  <Application>Microsoft Office PowerPoint</Application>
  <PresentationFormat>Широкоэкранный</PresentationFormat>
  <Paragraphs>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YS Text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Воспитательная деятельность</vt:lpstr>
      <vt:lpstr>Организация деятельности внутри образовательной организации</vt:lpstr>
      <vt:lpstr>Контактные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Тарасов</dc:creator>
  <cp:lastModifiedBy>123</cp:lastModifiedBy>
  <cp:revision>201</cp:revision>
  <dcterms:created xsi:type="dcterms:W3CDTF">2021-08-05T20:35:20Z</dcterms:created>
  <dcterms:modified xsi:type="dcterms:W3CDTF">2023-11-21T16:42:28Z</dcterms:modified>
</cp:coreProperties>
</file>