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78" r:id="rId6"/>
    <p:sldId id="261" r:id="rId7"/>
    <p:sldId id="262" r:id="rId8"/>
    <p:sldId id="263" r:id="rId9"/>
    <p:sldId id="264" r:id="rId10"/>
    <p:sldId id="279" r:id="rId11"/>
    <p:sldId id="265" r:id="rId12"/>
    <p:sldId id="266" r:id="rId13"/>
    <p:sldId id="268" r:id="rId14"/>
    <p:sldId id="271" r:id="rId15"/>
    <p:sldId id="273" r:id="rId16"/>
    <p:sldId id="274" r:id="rId17"/>
    <p:sldId id="275" r:id="rId18"/>
    <p:sldId id="276" r:id="rId19"/>
    <p:sldId id="280" r:id="rId20"/>
    <p:sldId id="288" r:id="rId21"/>
    <p:sldId id="291" r:id="rId22"/>
    <p:sldId id="292" r:id="rId23"/>
    <p:sldId id="293" r:id="rId24"/>
    <p:sldId id="294" r:id="rId25"/>
    <p:sldId id="289" r:id="rId26"/>
    <p:sldId id="27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504" autoAdjust="0"/>
  </p:normalViewPr>
  <p:slideViewPr>
    <p:cSldViewPr>
      <p:cViewPr varScale="1">
        <p:scale>
          <a:sx n="60" d="100"/>
          <a:sy n="60" d="100"/>
        </p:scale>
        <p:origin x="2098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70302-60C6-4FA6-9D6C-F7B7B068124E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114AD-F6FF-4DDA-BB24-0F272734C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11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14AD-F6FF-4DDA-BB24-0F272734C47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1278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14AD-F6FF-4DDA-BB24-0F272734C47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313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окончанию</a:t>
            </a:r>
            <a:r>
              <a:rPr lang="ru-RU" baseline="0" dirty="0" smtClean="0"/>
              <a:t> выступления не забывайте про вопрос для аудитории по теме своего выступления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14AD-F6FF-4DDA-BB24-0F272734C47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9089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Подробно на составляющих урока/занятия/НОД останавливаться не буду. Акцентирую внимание только на общих моментах о которых не стоит забывать при планировании.</a:t>
            </a:r>
          </a:p>
          <a:p>
            <a:pPr marL="228600" indent="-228600">
              <a:buAutoNum type="arabicPeriod"/>
            </a:pPr>
            <a:r>
              <a:rPr lang="ru-RU" dirty="0" smtClean="0"/>
              <a:t>Каждая вещь, наглядность взятые на урок</a:t>
            </a:r>
            <a:r>
              <a:rPr lang="ru-RU" baseline="0" dirty="0" smtClean="0"/>
              <a:t> должны работать. Не смотря на то что это конкурсный урок не забывайте про предметные знания.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Цель – ОДНА, КЛЮЧЕВАЯ. Цель для обучающихся это ценность – это то что принимаю, а не навязывают, т.е. Зачем? Ради чего? </a:t>
            </a:r>
            <a:r>
              <a:rPr lang="ru-RU" dirty="0" smtClean="0"/>
              <a:t> Когда вы для себя поставите цель задайте вопросы себе Что сделать? И Через что? Эти вопросы для себя, а не для детей. Пример: учитель- обсудить причину, Дети- высказать мнение. Далее выходим на планируемый результат. Планируемый</a:t>
            </a:r>
            <a:r>
              <a:rPr lang="ru-RU" baseline="0" dirty="0" smtClean="0"/>
              <a:t> результат-это вовлечение в образовательную деятельность с выходом на: понимание, </a:t>
            </a:r>
            <a:r>
              <a:rPr lang="ru-RU" baseline="0" dirty="0" err="1" smtClean="0"/>
              <a:t>приобритение</a:t>
            </a:r>
            <a:r>
              <a:rPr lang="ru-RU" baseline="0" dirty="0" smtClean="0"/>
              <a:t>, развитие, воспитание, формирование, осознание, развитие и т.д. Могут быть как качественными, так и количественными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Постановка проблемы. Проблема-часть мотивации. Если говорить о теории мотивации по Выготскому, то нужно рассматривать мотивы действий: достижение успеха или избегание наказания. Далее рассмотрим несколько примеров постановки проблемы</a:t>
            </a:r>
          </a:p>
          <a:p>
            <a:pPr marL="228600" indent="-228600">
              <a:buAutoNum type="arabicPeriod"/>
            </a:pPr>
            <a:r>
              <a:rPr lang="ru-RU" dirty="0" smtClean="0"/>
              <a:t>Не забывайте про орфоэпические нормы – это немаловажно при оценивании педагога,</a:t>
            </a:r>
            <a:r>
              <a:rPr lang="ru-RU" baseline="0" dirty="0" smtClean="0"/>
              <a:t> исключите слова-паразиты, междометия. Чистота языка – это важно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Пространство </a:t>
            </a:r>
            <a:r>
              <a:rPr lang="ru-RU" baseline="0" dirty="0" err="1" smtClean="0"/>
              <a:t>педмастерства</a:t>
            </a:r>
            <a:r>
              <a:rPr lang="ru-RU" baseline="0" dirty="0" smtClean="0"/>
              <a:t>: пространство регламента, пространство планирования, пространство импровизации</a:t>
            </a:r>
          </a:p>
          <a:p>
            <a:pPr marL="228600" indent="-228600">
              <a:buAutoNum type="arabicPeriod"/>
            </a:pPr>
            <a:r>
              <a:rPr lang="ru-RU" baseline="0" dirty="0" err="1" smtClean="0"/>
              <a:t>Метапредмет</a:t>
            </a:r>
            <a:r>
              <a:rPr lang="ru-RU" baseline="0" dirty="0" smtClean="0"/>
              <a:t> - это инструментарий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Если говорить о рефлексии, то взгляните на нее с другой стороны ни как на подведение итогов, а взгляд назад: что нового, какие эмоции, что будет самым важным. Ведь не может быть </a:t>
            </a:r>
            <a:r>
              <a:rPr lang="ru-RU" baseline="0" dirty="0" err="1" smtClean="0"/>
              <a:t>безоценочного</a:t>
            </a:r>
            <a:r>
              <a:rPr lang="ru-RU" baseline="0" dirty="0" smtClean="0"/>
              <a:t> образования, а вот </a:t>
            </a:r>
            <a:r>
              <a:rPr lang="ru-RU" baseline="0" dirty="0" err="1" smtClean="0"/>
              <a:t>безотметочное</a:t>
            </a:r>
            <a:r>
              <a:rPr lang="ru-RU" baseline="0" dirty="0" smtClean="0"/>
              <a:t> может быть!!!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Анализ это не пересказ урока, занятия, НОД. Помните жюри не только посмотрели ваше открытое занятие, но и на заочном этапе изучили конспект. Вы должны раскрыть в анализе как достигали планируемые результаты в комплексе. Таким образом вы показываете, что каждое задание было направлено на достижение планируемых результатов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14AD-F6FF-4DDA-BB24-0F272734C47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9791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Метапредметное</a:t>
            </a:r>
            <a:r>
              <a:rPr lang="ru-RU" dirty="0" smtClean="0"/>
              <a:t> первенство-это новое конкурсное испытание. Вам</a:t>
            </a:r>
            <a:r>
              <a:rPr lang="ru-RU" baseline="0" dirty="0" smtClean="0"/>
              <a:t> необходимо будет выбрать в какой из трех номинаций будете участвовать и в заявке сделать отметку. Количество участников в номинации ограничено, от 5 до 10 человек. В случае если номинация заполнена, вам будет предложено выбрать другую номинацию. Списки участников номинаций будут размещены на сайте 28 января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14AD-F6FF-4DDA-BB24-0F272734C47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9181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Данное испытание представляет собой систему дуальных дискуссий.</a:t>
            </a:r>
            <a:r>
              <a:rPr lang="ru-RU" baseline="0" dirty="0" smtClean="0"/>
              <a:t> Сюжет будет дан, каждый сюжет состоит из 3 частей. В преамбуле кратко описывается проблемная ситуация, сюжет, обстоятельства, по отношению к которым сформулированы два противоречащих друг другу суждения – тезис и антитезис. До 30 января участники на электронную почту получают сюжеты дискуссий и лист выбора и в течении суток высылают обратно Лист выбора. Обращаю внимание что к каждому сюжету необходимо выбрать тезис или антитезис, которое желаете защищать по данному сюжету. Каждый принимает участие в двух дискуссиях с разными участниками по разным сюжетам.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14AD-F6FF-4DDA-BB24-0F272734C47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9198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Задача участника описать реальную ситуацию-кейс из своей педагогической деятельности, привести возможные варианты ее решения, описать зону своего профессионального развития в контексте данной ситуации. Свое выступление построить в рамках афоризма, с которым можно как соглашаться, так и нет.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14AD-F6FF-4DDA-BB24-0F272734C470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7278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14AD-F6FF-4DDA-BB24-0F272734C470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463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aseline="0" dirty="0" smtClean="0"/>
              <a:t>Знакомство с детьми (беседа с учителем, посещение уроков, занятий по согласованию с администрацией учреждений, на базе которых проходят конкурсные испытания)</a:t>
            </a:r>
          </a:p>
          <a:p>
            <a:r>
              <a:rPr lang="ru-RU" baseline="0" dirty="0" smtClean="0"/>
              <a:t>информация по конкурсу будет размещаться на сайте методического центра во вкладке Учитель года 2022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14AD-F6FF-4DDA-BB24-0F272734C47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008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ru-RU" baseline="0" dirty="0" smtClean="0"/>
          </a:p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14AD-F6FF-4DDA-BB24-0F272734C47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418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Прием документов на конкурс с 17 до 20 января (до 23.59 ч.) Не откладывайте сдачу документов на 20 января, чтобы в случае обнаружения ошибок или предоставления</a:t>
            </a:r>
            <a:r>
              <a:rPr lang="ru-RU" baseline="0" dirty="0" smtClean="0"/>
              <a:t> неполного пакета была возможность исправить. 21 января уже формируется жюри и принимать документы физически не успею.</a:t>
            </a:r>
          </a:p>
          <a:p>
            <a:r>
              <a:rPr lang="ru-RU" baseline="0" dirty="0" smtClean="0"/>
              <a:t>-Сначала – электронная регистрация. Ссылка будет размещена на сайте ВОК во вкладке Учитель года -22</a:t>
            </a:r>
          </a:p>
          <a:p>
            <a:r>
              <a:rPr lang="ru-RU" baseline="0" dirty="0" smtClean="0"/>
              <a:t>-Документы на участие должны быть в электронном формате отправлены на электронную почту конкурса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e-mail: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veruchgod@yandex.ru</a:t>
            </a:r>
            <a:r>
              <a:rPr lang="ru-RU" baseline="0" dirty="0" smtClean="0"/>
              <a:t>.</a:t>
            </a:r>
          </a:p>
          <a:p>
            <a:r>
              <a:rPr lang="ru-RU" baseline="0" dirty="0" smtClean="0"/>
              <a:t>Что должно быть: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Заявка, –  необходимо прописать </a:t>
            </a:r>
            <a:r>
              <a:rPr lang="ru-RU" baseline="0" dirty="0" err="1" smtClean="0"/>
              <a:t>метапредметное</a:t>
            </a:r>
            <a:r>
              <a:rPr lang="ru-RU" baseline="0" dirty="0" smtClean="0"/>
              <a:t> первенство, в котором будете принимать участие (форма заявки Приложение 1 в Положении)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Анкета участника. Что еще необходимо учесть при заполнении анкеты: Дата рождения прописывается полностью, а не только год рождения; должность, не просто учитель, а Например: учитель математики, учитель по  физической культуре; домашний адрес полностью с индексом; без ошибок заполняем паспортные данные, ИНН и СНИЛС, эти данные необходимы для награждения.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Видео-визитка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Материалы конкурсного урока, занятия, НОД – конспект и используемые дидактические материалы электронном виде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14AD-F6FF-4DDA-BB24-0F272734C47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316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случае если в номинации</a:t>
            </a:r>
            <a:r>
              <a:rPr lang="ru-RU" baseline="0" dirty="0" smtClean="0"/>
              <a:t> менее 3 участников по согласованию перераспределяем в другую номинацию, либо участник снимается с конкурса. Эти вопросы уже решаем в индивидуальном порядке.</a:t>
            </a:r>
          </a:p>
          <a:p>
            <a:r>
              <a:rPr lang="ru-RU" baseline="0" dirty="0" smtClean="0"/>
              <a:t>27 января результаты заочного этапа публикуются на сайте</a:t>
            </a:r>
          </a:p>
          <a:p>
            <a:r>
              <a:rPr lang="ru-RU" baseline="0" dirty="0" smtClean="0"/>
              <a:t>Обращаю ваше внимание, что при сдаче документов все фамилии участников зашифровываются и участник сам вправе передавать данную информацию третьим лицам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14AD-F6FF-4DDA-BB24-0F272734C47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149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Демонстрация методов и приемов формирования функциональной грамотности обучающихся</a:t>
            </a:r>
          </a:p>
          <a:p>
            <a:r>
              <a:rPr lang="ru-RU" dirty="0" smtClean="0"/>
              <a:t>Способность добывать и использовать полученные знания в любой жизненной сфере и в</a:t>
            </a:r>
            <a:r>
              <a:rPr lang="ru-RU" baseline="0" dirty="0" smtClean="0"/>
              <a:t> любой жизненной ситуации.</a:t>
            </a:r>
            <a:r>
              <a:rPr lang="ru-RU" dirty="0" smtClean="0"/>
              <a:t> </a:t>
            </a:r>
          </a:p>
          <a:p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качестве основных содержательных составляющих функциональной грамотности выделяют шесть: </a:t>
            </a:r>
            <a:r>
              <a:rPr kumimoji="0" lang="ru-RU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математическая грамотность, читательская грамотность, естественнонаучная грамотность, финансовая грамотность, глобальные компетенции и креативное мышление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14AD-F6FF-4DDA-BB24-0F272734C47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878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14AD-F6FF-4DDA-BB24-0F272734C47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051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Какие ошибки часто встречаются  при подготовке выступления и в самом выступлении: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1.Не забывайте о теории и ученых, на основе которых строится ваш педагогический опыт, только исходя из этого определяйте собственные концептуальные позиции;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2. Выделяйте в своем педагогическом опыте наиболее ценные составляющие;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3. Не забывайте про логичность представления опыта.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14AD-F6FF-4DDA-BB24-0F272734C47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169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Построение</a:t>
            </a:r>
            <a:r>
              <a:rPr lang="ru-RU" baseline="0" dirty="0" smtClean="0"/>
              <a:t> выступления: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Что Вы делаете?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Для чего делаете?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Как делаете?</a:t>
            </a:r>
          </a:p>
          <a:p>
            <a:pPr marL="0" indent="0">
              <a:buNone/>
            </a:pPr>
            <a:r>
              <a:rPr lang="ru-RU" baseline="0" dirty="0" smtClean="0"/>
              <a:t>Теорию и результаты которые вы представите на методическом семинаре должны найти отражение  во всех конкурсных испытаниях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14AD-F6FF-4DDA-BB24-0F272734C47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920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179489"/>
            <a:ext cx="7858744" cy="1780108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Arial Black" pitchFamily="34" charset="0"/>
              </a:rPr>
              <a:t>«Учитель года – </a:t>
            </a:r>
            <a:r>
              <a:rPr lang="ru-RU" sz="4800" b="1" dirty="0" smtClean="0">
                <a:latin typeface="Arial Black" pitchFamily="34" charset="0"/>
              </a:rPr>
              <a:t>2022»</a:t>
            </a:r>
            <a:r>
              <a:rPr lang="ru-RU" sz="4800" b="1" dirty="0" smtClean="0">
                <a:latin typeface="Arial Black" pitchFamily="34" charset="0"/>
              </a:rPr>
              <a:t/>
            </a:r>
            <a:br>
              <a:rPr lang="ru-RU" sz="4800" b="1" dirty="0" smtClean="0">
                <a:latin typeface="Arial Black" pitchFamily="34" charset="0"/>
              </a:rPr>
            </a:br>
            <a:endParaRPr lang="ru-RU" sz="4800" b="1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556000"/>
            <a:ext cx="8496944" cy="2321271"/>
          </a:xfrm>
        </p:spPr>
        <p:txBody>
          <a:bodyPr>
            <a:noAutofit/>
          </a:bodyPr>
          <a:lstStyle/>
          <a:p>
            <a:pPr algn="just"/>
            <a:r>
              <a:rPr lang="ru-RU" sz="2400" b="1" i="1" dirty="0" smtClean="0">
                <a:solidFill>
                  <a:schemeClr val="tx2"/>
                </a:solidFill>
              </a:rPr>
              <a:t>Девиз конкурса:</a:t>
            </a:r>
          </a:p>
          <a:p>
            <a:pPr algn="just"/>
            <a:r>
              <a:rPr lang="ru-RU" sz="2400" b="1" i="1" dirty="0" smtClean="0">
                <a:solidFill>
                  <a:schemeClr val="tx2"/>
                </a:solidFill>
              </a:rPr>
              <a:t>«Вся гордость учителя в учениках, в росте посеянных им семян»</a:t>
            </a:r>
          </a:p>
          <a:p>
            <a:r>
              <a:rPr lang="ru-RU" sz="2400" b="1" i="1" dirty="0">
                <a:solidFill>
                  <a:schemeClr val="tx2"/>
                </a:solidFill>
              </a:rPr>
              <a:t> </a:t>
            </a:r>
            <a:r>
              <a:rPr lang="ru-RU" sz="2400" b="1" i="1" dirty="0" smtClean="0">
                <a:solidFill>
                  <a:schemeClr val="tx2"/>
                </a:solidFill>
              </a:rPr>
              <a:t>                                                                          Д.И. Менделеев </a:t>
            </a:r>
          </a:p>
          <a:p>
            <a:pPr algn="l"/>
            <a:r>
              <a:rPr lang="ru-RU" sz="2400" b="1" i="1" dirty="0" smtClean="0">
                <a:solidFill>
                  <a:schemeClr val="tx2"/>
                </a:solidFill>
              </a:rPr>
              <a:t>Тема конкурса: «Образование: будущее рождается сегодня»                                                   </a:t>
            </a:r>
            <a:endParaRPr lang="ru-RU" sz="2400" b="1" i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243840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87824" y="764704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Муниципальный этап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Всероссийского конкурса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50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636912"/>
            <a:ext cx="8640960" cy="2451332"/>
          </a:xfrm>
        </p:spPr>
        <p:txBody>
          <a:bodyPr/>
          <a:lstStyle/>
          <a:p>
            <a:pPr algn="just"/>
            <a:r>
              <a:rPr lang="ru-RU" b="1" i="1" dirty="0" smtClean="0"/>
              <a:t>Девиз:</a:t>
            </a:r>
          </a:p>
          <a:p>
            <a:pPr algn="just"/>
            <a:r>
              <a:rPr lang="ru-RU" b="1" i="1" dirty="0" smtClean="0"/>
              <a:t>«</a:t>
            </a:r>
            <a:r>
              <a:rPr lang="ru-RU" b="1" i="1" dirty="0"/>
              <a:t>Вся гордость учителя в учениках, в росте посеянных им семян»</a:t>
            </a:r>
          </a:p>
          <a:p>
            <a:r>
              <a:rPr lang="ru-RU" b="1" i="1" dirty="0"/>
              <a:t>                                                                           Д.И. Менделеев </a:t>
            </a:r>
          </a:p>
          <a:p>
            <a:r>
              <a:rPr lang="ru-RU" b="1" i="1" dirty="0"/>
              <a:t>Тема конкурса: «Образование: будущее рождается сегодня»                                                   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2046"/>
            <a:ext cx="243840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131840" y="620688"/>
            <a:ext cx="4824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Идея конкурса…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571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10746" y="30020"/>
            <a:ext cx="6353742" cy="18722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Видео-визитка </a:t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>Мое педагогическое кредо</a:t>
            </a:r>
            <a:r>
              <a:rPr lang="ru-RU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br>
              <a:rPr lang="ru-RU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«Воспитательная команда в действии»</a:t>
            </a:r>
            <a:endParaRPr lang="ru-RU" sz="27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438611" cy="1774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9747" y="2498559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На чем необходимо сосредоточиться: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3090261"/>
            <a:ext cx="8280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Идея (должна отражать современные тенденции развития образования)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Сценарий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Музыкальное сопровождение     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Самоанализ педагогической деятельности (формулировка проблем, профессиональная рефлексия)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Перспективы саморазвития и профессионального развития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3817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492896"/>
            <a:ext cx="8640959" cy="3633267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Основная идея </a:t>
            </a:r>
            <a:r>
              <a:rPr lang="ru-RU" dirty="0" smtClean="0">
                <a:solidFill>
                  <a:schemeClr val="tx1"/>
                </a:solidFill>
              </a:rPr>
              <a:t>– раскрытие профессионального и методического потенциала конкурсанта, умения применять инновационные технологии в своей практике.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Важна</a:t>
            </a:r>
            <a:r>
              <a:rPr lang="ru-RU" dirty="0" smtClean="0">
                <a:solidFill>
                  <a:schemeClr val="tx1"/>
                </a:solidFill>
              </a:rPr>
              <a:t> практическая реализация предоставленного опыта.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Будьте готовы к вопросам жюри.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8328"/>
            <a:ext cx="8291264" cy="12527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Конкурсное испытание «Методический семинар»</a:t>
            </a: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869160"/>
            <a:ext cx="243840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383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75467"/>
            <a:ext cx="8424935" cy="3450696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На определении предмета разговора</a:t>
            </a:r>
            <a:r>
              <a:rPr lang="ru-RU" dirty="0" smtClean="0">
                <a:solidFill>
                  <a:schemeClr val="tx1"/>
                </a:solidFill>
              </a:rPr>
              <a:t>, т.е.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О ЧЁМ ВЫ ХОТИТЕ РАССКАЗАТЬ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На определении объёма информации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Вы хотите рассказать свою педагогическую биографию или представить на обсуждение… ЧТО?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На определении формы представления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  своего опыта.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чём необходимо сосредоточиться</a:t>
            </a:r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869160"/>
            <a:ext cx="243840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6654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276872"/>
            <a:ext cx="8568951" cy="3849291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Тема опыта. Актуальность</a:t>
            </a:r>
            <a:r>
              <a:rPr lang="ru-RU" dirty="0">
                <a:solidFill>
                  <a:schemeClr val="tx1"/>
                </a:solidFill>
              </a:rPr>
              <a:t>.</a:t>
            </a:r>
            <a:r>
              <a:rPr lang="ru-RU" dirty="0" smtClean="0">
                <a:solidFill>
                  <a:schemeClr val="tx1"/>
                </a:solidFill>
              </a:rPr>
              <a:t> Новизна.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Цель, задачи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Направления деятельности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Технологии. Методики, используемые в работе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</a:t>
            </a:r>
            <a:r>
              <a:rPr lang="ru-RU" b="1" dirty="0" smtClean="0">
                <a:solidFill>
                  <a:schemeClr val="tx1"/>
                </a:solidFill>
              </a:rPr>
              <a:t>(найти «Изюминку»)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Результат (прогнозируемый и реальный)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Диссеминация педагогического опыта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             Взаимодействие </a:t>
            </a:r>
            <a:r>
              <a:rPr lang="ru-RU" i="1" dirty="0">
                <a:solidFill>
                  <a:schemeClr val="tx1"/>
                </a:solidFill>
              </a:rPr>
              <a:t>(сотрудничество) </a:t>
            </a:r>
            <a:r>
              <a:rPr lang="ru-RU" sz="4000" i="1" dirty="0">
                <a:solidFill>
                  <a:srgbClr val="FF0000"/>
                </a:solidFill>
              </a:rPr>
              <a:t>!!!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12527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ЧТО? ЗАЧЕМ? КАК? ЧТО ПОЛУЧАЮ?</a:t>
            </a:r>
            <a:endParaRPr lang="ru-RU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1168"/>
            <a:ext cx="243840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7116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564904"/>
            <a:ext cx="7920879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1. Стиль оформления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2. Фон слайда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3. Палитра цвета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4. Анимационные эффекты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5. </a:t>
            </a:r>
            <a:r>
              <a:rPr lang="ru-RU" sz="3600" b="1" dirty="0" smtClean="0">
                <a:solidFill>
                  <a:schemeClr val="tx1"/>
                </a:solidFill>
              </a:rPr>
              <a:t>Не более 20 слайдов</a:t>
            </a:r>
          </a:p>
          <a:p>
            <a:pPr algn="ctr"/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1252728"/>
          </a:xfrm>
        </p:spPr>
        <p:txBody>
          <a:bodyPr>
            <a:noAutofit/>
          </a:bodyPr>
          <a:lstStyle/>
          <a:p>
            <a:r>
              <a:rPr lang="ru-RU" b="1" dirty="0" smtClean="0"/>
              <a:t>Требования </a:t>
            </a:r>
            <a:r>
              <a:rPr lang="ru-RU" b="1" dirty="0"/>
              <a:t>к оформлению </a:t>
            </a:r>
            <a:r>
              <a:rPr lang="ru-RU" b="1" dirty="0" smtClean="0"/>
              <a:t>презентации</a:t>
            </a: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148428"/>
            <a:ext cx="2252580" cy="1639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6997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420888"/>
            <a:ext cx="8631088" cy="34506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Содержание информации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Расположение информации на странице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Размер гарнитуры шрифта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Способы выделения информации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Объем информации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Требования к представлению информации на слайде</a:t>
            </a:r>
            <a:endParaRPr lang="ru-RU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885959"/>
            <a:ext cx="243840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916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708920"/>
            <a:ext cx="7408333" cy="345069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Виды представления информации:</a:t>
            </a:r>
          </a:p>
          <a:p>
            <a:pPr marL="0" indent="0" algn="ctr">
              <a:buNone/>
            </a:pPr>
            <a:endParaRPr lang="ru-RU" sz="2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Текст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Таблица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Иллюстрации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Графический материал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Требования </a:t>
            </a:r>
            <a:br>
              <a:rPr lang="ru-RU" b="1" dirty="0" smtClean="0"/>
            </a:br>
            <a:r>
              <a:rPr lang="ru-RU" b="1" dirty="0" smtClean="0"/>
              <a:t>к информационному блоку</a:t>
            </a:r>
            <a:endParaRPr lang="ru-RU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869160"/>
            <a:ext cx="243840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6387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>
                <a:solidFill>
                  <a:schemeClr val="tx1"/>
                </a:solidFill>
              </a:rPr>
              <a:t>О</a:t>
            </a:r>
            <a:r>
              <a:rPr lang="ru-RU" sz="6000" dirty="0" smtClean="0">
                <a:solidFill>
                  <a:schemeClr val="tx1"/>
                </a:solidFill>
              </a:rPr>
              <a:t>бъем 1 слайд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Заключение (выводы)</a:t>
            </a:r>
            <a:endParaRPr lang="ru-RU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797152"/>
            <a:ext cx="243840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1455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276872"/>
            <a:ext cx="8496944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1. Тема            Цель            Результат;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2. Постановка проблемы;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3</a:t>
            </a:r>
            <a:r>
              <a:rPr lang="ru-RU" dirty="0" smtClean="0">
                <a:solidFill>
                  <a:schemeClr val="tx1"/>
                </a:solidFill>
              </a:rPr>
              <a:t>. Образование (воспитание);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4</a:t>
            </a:r>
            <a:r>
              <a:rPr lang="ru-RU" dirty="0" smtClean="0">
                <a:solidFill>
                  <a:schemeClr val="tx1"/>
                </a:solidFill>
              </a:rPr>
              <a:t>. Пространство педагогического мастерства и творчества;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5. </a:t>
            </a:r>
            <a:r>
              <a:rPr lang="ru-RU" dirty="0" err="1" smtClean="0">
                <a:solidFill>
                  <a:schemeClr val="tx1"/>
                </a:solidFill>
              </a:rPr>
              <a:t>Метапредмет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6. Рефлексия;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7. Анализ урока/занятия/НОД: </a:t>
            </a:r>
          </a:p>
          <a:p>
            <a:pPr marL="0" indent="0">
              <a:buNone/>
            </a:pPr>
            <a:r>
              <a:rPr lang="ru-RU" sz="1500" b="1" dirty="0" smtClean="0"/>
              <a:t>Пример: Я дала это__________  и задала 3 вопроса 1 ______, 2 _______, 3 ______</a:t>
            </a:r>
          </a:p>
          <a:p>
            <a:pPr marL="0" indent="0">
              <a:buNone/>
            </a:pPr>
            <a:r>
              <a:rPr lang="ru-RU" sz="1500" b="1" dirty="0" smtClean="0"/>
              <a:t>1 – это предметные … 2- это </a:t>
            </a:r>
            <a:r>
              <a:rPr lang="ru-RU" sz="1500" b="1" dirty="0" err="1" smtClean="0"/>
              <a:t>метапредметные</a:t>
            </a:r>
            <a:r>
              <a:rPr lang="ru-RU" sz="1500" b="1" dirty="0" smtClean="0"/>
              <a:t> … 3- это личностные…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Конкурсное испытание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«Урок/занятие/НОД»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545" y="5301208"/>
            <a:ext cx="197861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1433262" y="2554559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915816" y="2554559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787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492896"/>
            <a:ext cx="8640960" cy="388843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    31 января 2022 года – 5 февраля 2022 года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СП школа№1, СП Детский сад № 3 корпус 4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</a:t>
            </a:r>
          </a:p>
          <a:p>
            <a:pPr marL="0" indent="0">
              <a:buNone/>
            </a:pP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Дополнительно: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  СП школа № 2, СП «Детский сад № 3 корпус 3»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                                                            </a:t>
            </a:r>
            <a:r>
              <a:rPr lang="en-US" sz="2800" u="sng" dirty="0" smtClean="0"/>
              <a:t>http</a:t>
            </a:r>
            <a:r>
              <a:rPr lang="en-US" sz="2800" u="sng" dirty="0"/>
              <a:t>://</a:t>
            </a:r>
            <a:r>
              <a:rPr lang="en-US" sz="2800" u="sng" dirty="0" smtClean="0"/>
              <a:t>verkompleks.ru/. </a:t>
            </a:r>
            <a:endParaRPr lang="ru-RU" sz="2800" u="sng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Black" pitchFamily="34" charset="0"/>
              </a:rPr>
              <a:t>             Когда? Где?</a:t>
            </a:r>
            <a:endParaRPr lang="ru-RU" b="1" dirty="0">
              <a:latin typeface="Arial Black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43840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205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Это интерактивное конкурсное испытание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Направлен на выявление у участников умений ориентироваться в неопределенной ситуации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Номинация по выбору: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«Публичное выступление»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«Аргументация в дискуссии»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«Интерпретация в контексте»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Конкурсное испытание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«</a:t>
            </a:r>
            <a:r>
              <a:rPr lang="ru-RU" sz="4000" b="1" dirty="0" err="1" smtClean="0"/>
              <a:t>Метапредметное</a:t>
            </a:r>
            <a:r>
              <a:rPr lang="ru-RU" sz="4000" b="1" dirty="0" smtClean="0"/>
              <a:t> первенство»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388712"/>
            <a:ext cx="1819547" cy="1323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28167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75466"/>
            <a:ext cx="8735219" cy="377786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Дискуссия между двумя участниками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Дискуссия по заданным сюжетам (преамбула, тезис, антитезис)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Каждый принимает участие в 2 дискуссиях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Процедура дуальной дискуссии в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Положении к конкурсу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Конкурсное испытание </a:t>
            </a:r>
            <a:r>
              <a:rPr lang="ru-RU" sz="2000" b="1" dirty="0" smtClean="0"/>
              <a:t>«</a:t>
            </a:r>
            <a:r>
              <a:rPr lang="ru-RU" sz="2000" b="1" dirty="0" err="1"/>
              <a:t>Метапредметное</a:t>
            </a:r>
            <a:r>
              <a:rPr lang="ru-RU" sz="2000" b="1" dirty="0"/>
              <a:t> первенство</a:t>
            </a:r>
            <a:r>
              <a:rPr lang="ru-RU" sz="2000" b="1" dirty="0" smtClean="0"/>
              <a:t>»</a:t>
            </a:r>
            <a:br>
              <a:rPr lang="ru-RU" sz="2000" b="1" dirty="0" smtClean="0"/>
            </a:br>
            <a:r>
              <a:rPr lang="ru-RU" sz="2000" b="1" dirty="0" smtClean="0"/>
              <a:t>Номинация «Аргументация в дискуссии»</a:t>
            </a:r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445224"/>
            <a:ext cx="1822450" cy="132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0049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348880"/>
            <a:ext cx="7408333" cy="345069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Служба </a:t>
            </a:r>
            <a:r>
              <a:rPr lang="ru-RU" dirty="0">
                <a:solidFill>
                  <a:schemeClr val="tx1"/>
                </a:solidFill>
              </a:rPr>
              <a:t>в армии - за и против.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Преамбула</a:t>
            </a:r>
            <a:r>
              <a:rPr lang="ru-RU" b="1" dirty="0">
                <a:solidFill>
                  <a:srgbClr val="C00000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Что дает армия? Служить или не служить? Таковы основные вопросы сегодняшнего дня. Конечно, глупо сравнивать нынешнюю армию с вооруженными силами СССР. Служба в армии уже не является долгом каждого молодого человека перед страной. Тогда зачем это нужно?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Тезис</a:t>
            </a:r>
            <a:r>
              <a:rPr lang="ru-RU" b="1" dirty="0">
                <a:solidFill>
                  <a:srgbClr val="C00000"/>
                </a:solidFill>
              </a:rPr>
              <a:t>.</a:t>
            </a:r>
            <a:r>
              <a:rPr lang="ru-RU" dirty="0">
                <a:solidFill>
                  <a:schemeClr val="tx1"/>
                </a:solidFill>
              </a:rPr>
              <a:t> Служба в армии – священный долг каждого гражданина России.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Антитезис</a:t>
            </a:r>
            <a:r>
              <a:rPr lang="ru-RU" b="1" dirty="0">
                <a:solidFill>
                  <a:srgbClr val="C00000"/>
                </a:solidFill>
              </a:rPr>
              <a:t>.</a:t>
            </a:r>
            <a:r>
              <a:rPr lang="ru-RU" dirty="0">
                <a:solidFill>
                  <a:schemeClr val="tx1"/>
                </a:solidFill>
              </a:rPr>
              <a:t> Служба в армии – потеря времени.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000" b="1" dirty="0" smtClean="0"/>
              <a:t>Пример.</a:t>
            </a:r>
            <a:br>
              <a:rPr lang="ru-RU" sz="2000" b="1" dirty="0" smtClean="0"/>
            </a:br>
            <a:r>
              <a:rPr lang="ru-RU" sz="2000" dirty="0" smtClean="0"/>
              <a:t>Конкурсное </a:t>
            </a:r>
            <a:r>
              <a:rPr lang="ru-RU" sz="2000" dirty="0"/>
              <a:t>испытание «</a:t>
            </a:r>
            <a:r>
              <a:rPr lang="ru-RU" sz="2000" dirty="0" err="1"/>
              <a:t>Метапредметное</a:t>
            </a:r>
            <a:r>
              <a:rPr lang="ru-RU" sz="2000" dirty="0"/>
              <a:t> первенство»</a:t>
            </a:r>
            <a:br>
              <a:rPr lang="ru-RU" sz="2000" dirty="0"/>
            </a:br>
            <a:r>
              <a:rPr lang="ru-RU" sz="2000" dirty="0"/>
              <a:t>Номинация «Аргументация в дискуссии»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661248"/>
            <a:ext cx="1420813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8165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988840"/>
            <a:ext cx="7624357" cy="439248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Карточка с афоризмом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Подготовка в течении двух минут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Выступление не более трех минут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Вопросы экспертов в течении двух минут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Алгоритм: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Продумайте </a:t>
            </a:r>
            <a:r>
              <a:rPr lang="ru-RU" dirty="0">
                <a:solidFill>
                  <a:schemeClr val="tx1"/>
                </a:solidFill>
              </a:rPr>
              <a:t>3-х частную композицию выступления (должны быть вступление, основная часть, заключение). </a:t>
            </a:r>
            <a:r>
              <a:rPr lang="ru-RU" dirty="0" smtClean="0">
                <a:solidFill>
                  <a:schemeClr val="tx1"/>
                </a:solidFill>
              </a:rPr>
              <a:t>Заранее </a:t>
            </a:r>
            <a:r>
              <a:rPr lang="ru-RU" dirty="0">
                <a:solidFill>
                  <a:schemeClr val="tx1"/>
                </a:solidFill>
              </a:rPr>
              <a:t>подготовьте и выучите первую фразу, подготовьте слова-связки предложений в вашем устном тексте. 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Создайте </a:t>
            </a:r>
            <a:r>
              <a:rPr lang="ru-RU" dirty="0">
                <a:solidFill>
                  <a:schemeClr val="tx1"/>
                </a:solidFill>
              </a:rPr>
              <a:t>письменный текст выступления или составьте его план (можно тезисы). 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Подберите интересные примеры и веские аргументы, доказывающие ваши мысли и суждения. 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Придумайте </a:t>
            </a:r>
            <a:r>
              <a:rPr lang="ru-RU" dirty="0">
                <a:solidFill>
                  <a:schemeClr val="tx1"/>
                </a:solidFill>
              </a:rPr>
              <a:t>о ней историю, назовите 3 существенные, на Ваш взгляд, характеристики. 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Что бы Вы добавили или изменили? (личный вклад)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/>
              <a:t>Конкурсное </a:t>
            </a:r>
            <a:r>
              <a:rPr lang="ru-RU" sz="2000" b="1" dirty="0" smtClean="0"/>
              <a:t>испытание «</a:t>
            </a:r>
            <a:r>
              <a:rPr lang="ru-RU" sz="2000" b="1" dirty="0" err="1" smtClean="0"/>
              <a:t>Метапредметное</a:t>
            </a:r>
            <a:r>
              <a:rPr lang="ru-RU" sz="2000" b="1" dirty="0" smtClean="0"/>
              <a:t> первенство</a:t>
            </a:r>
            <a:r>
              <a:rPr lang="ru-RU" sz="2000" b="1" dirty="0"/>
              <a:t>»</a:t>
            </a:r>
            <a:br>
              <a:rPr lang="ru-RU" sz="2000" b="1" dirty="0"/>
            </a:br>
            <a:r>
              <a:rPr lang="ru-RU" sz="2000" b="1" dirty="0"/>
              <a:t>Номинация </a:t>
            </a:r>
            <a:r>
              <a:rPr lang="ru-RU" sz="2000" b="1" dirty="0" smtClean="0"/>
              <a:t>«Публичное выступление»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325" y="5805264"/>
            <a:ext cx="1418124" cy="1029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54248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Выдается на основании жеребьевки контекст интерпретации текста и порядок выступления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Время на подготовку – 5 минут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Выступление не более 3 минут</a:t>
            </a:r>
          </a:p>
          <a:p>
            <a:pPr marL="0" lvl="0" indent="0" algn="ctr">
              <a:buClr>
                <a:srgbClr val="31B6FD"/>
              </a:buClr>
              <a:buNone/>
            </a:pPr>
            <a:endParaRPr lang="ru-RU" sz="2200" dirty="0" smtClean="0">
              <a:solidFill>
                <a:prstClr val="black"/>
              </a:solidFill>
            </a:endParaRPr>
          </a:p>
          <a:p>
            <a:pPr marL="0" lvl="0" indent="0" algn="ctr">
              <a:buClr>
                <a:srgbClr val="31B6FD"/>
              </a:buClr>
              <a:buNone/>
            </a:pPr>
            <a:r>
              <a:rPr lang="ru-RU" sz="2200" b="1" dirty="0" smtClean="0">
                <a:solidFill>
                  <a:srgbClr val="C00000"/>
                </a:solidFill>
              </a:rPr>
              <a:t>Процедура прохождения испытания в</a:t>
            </a:r>
            <a:endParaRPr lang="ru-RU" sz="2200" b="1" dirty="0">
              <a:solidFill>
                <a:srgbClr val="C00000"/>
              </a:solidFill>
            </a:endParaRPr>
          </a:p>
          <a:p>
            <a:pPr marL="0" lvl="0" indent="0" algn="ctr">
              <a:buClr>
                <a:srgbClr val="31B6FD"/>
              </a:buClr>
              <a:buNone/>
            </a:pPr>
            <a:r>
              <a:rPr lang="ru-RU" sz="2200" b="1" dirty="0">
                <a:solidFill>
                  <a:srgbClr val="C00000"/>
                </a:solidFill>
              </a:rPr>
              <a:t>Положении к конкурсу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/>
              <a:t>Конкурсное испытание «</a:t>
            </a:r>
            <a:r>
              <a:rPr lang="ru-RU" sz="2000" b="1" dirty="0" err="1"/>
              <a:t>Метапредметное</a:t>
            </a:r>
            <a:r>
              <a:rPr lang="ru-RU" sz="2000" b="1" dirty="0"/>
              <a:t> первенство»</a:t>
            </a:r>
            <a:br>
              <a:rPr lang="ru-RU" sz="2000" b="1" dirty="0"/>
            </a:br>
            <a:r>
              <a:rPr lang="ru-RU" sz="2000" b="1" dirty="0"/>
              <a:t>Номинация </a:t>
            </a:r>
            <a:r>
              <a:rPr lang="ru-RU" sz="2000" b="1" dirty="0" smtClean="0"/>
              <a:t>«Интерпретация в контекстах»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589240"/>
            <a:ext cx="1420813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31135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Динамичность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Целостность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Способы и приемы (отработка навыков)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Диагностичность</a:t>
            </a:r>
            <a:r>
              <a:rPr lang="ru-RU" dirty="0" smtClean="0">
                <a:solidFill>
                  <a:schemeClr val="tx1"/>
                </a:solidFill>
              </a:rPr>
              <a:t> процедуры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Конкурсное испытание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«Мастер - класс»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013176"/>
            <a:ext cx="2232025" cy="162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9063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47864" y="338328"/>
            <a:ext cx="5338936" cy="1252728"/>
          </a:xfrm>
        </p:spPr>
        <p:txBody>
          <a:bodyPr/>
          <a:lstStyle/>
          <a:p>
            <a:r>
              <a:rPr lang="ru-RU" dirty="0" smtClean="0"/>
              <a:t>Напутствие…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60649"/>
            <a:ext cx="2232247" cy="1623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2348880"/>
            <a:ext cx="8424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Вы талантливы и креативны!</a:t>
            </a:r>
          </a:p>
          <a:p>
            <a:pPr algn="ctr"/>
            <a:r>
              <a:rPr lang="ru-RU" sz="2800" dirty="0" smtClean="0"/>
              <a:t>Вы обладаете инновационным опытом!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При всей серьезности конкурса оставайтесь задорными, веселыми и непохожими на других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77028" y="4509120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800" dirty="0" smtClean="0"/>
          </a:p>
          <a:p>
            <a:pPr algn="ctr"/>
            <a:r>
              <a:rPr lang="ru-RU" sz="2800" dirty="0" smtClean="0"/>
              <a:t>Продемонстрируйте свою индивидуальность </a:t>
            </a:r>
          </a:p>
          <a:p>
            <a:pPr algn="ctr"/>
            <a:r>
              <a:rPr lang="ru-RU" sz="2800" dirty="0" smtClean="0"/>
              <a:t>Пусть Ваша работа принесет Вам высокие баллы!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54640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420888"/>
            <a:ext cx="8352927" cy="34506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600" dirty="0" smtClean="0"/>
              <a:t>       </a:t>
            </a:r>
            <a:r>
              <a:rPr lang="ru-RU" sz="2600" b="1" dirty="0" smtClean="0">
                <a:solidFill>
                  <a:schemeClr val="tx1"/>
                </a:solidFill>
              </a:rPr>
              <a:t>Номинации:</a:t>
            </a:r>
          </a:p>
          <a:p>
            <a:pPr marL="457200" indent="-457200">
              <a:buAutoNum type="arabicPeriod"/>
            </a:pPr>
            <a:r>
              <a:rPr lang="ru-RU" sz="2600" dirty="0" smtClean="0">
                <a:solidFill>
                  <a:schemeClr val="tx1"/>
                </a:solidFill>
              </a:rPr>
              <a:t>Педагог дошкольного образования;</a:t>
            </a:r>
          </a:p>
          <a:p>
            <a:pPr marL="457200" indent="-457200">
              <a:buAutoNum type="arabicPeriod"/>
            </a:pPr>
            <a:r>
              <a:rPr lang="ru-RU" sz="2600" dirty="0" smtClean="0">
                <a:solidFill>
                  <a:schemeClr val="tx1"/>
                </a:solidFill>
              </a:rPr>
              <a:t>Учитель общего образования;</a:t>
            </a:r>
          </a:p>
          <a:p>
            <a:pPr marL="457200" indent="-457200">
              <a:buAutoNum type="arabicPeriod"/>
            </a:pPr>
            <a:r>
              <a:rPr lang="ru-RU" sz="2600" dirty="0" smtClean="0">
                <a:solidFill>
                  <a:schemeClr val="tx1"/>
                </a:solidFill>
              </a:rPr>
              <a:t>Классный руководитель;</a:t>
            </a:r>
          </a:p>
          <a:p>
            <a:pPr marL="457200" indent="-457200">
              <a:buAutoNum type="arabicPeriod"/>
            </a:pPr>
            <a:r>
              <a:rPr lang="ru-RU" sz="2600" dirty="0" smtClean="0">
                <a:solidFill>
                  <a:schemeClr val="tx1"/>
                </a:solidFill>
              </a:rPr>
              <a:t>Педагогический дебют;</a:t>
            </a:r>
          </a:p>
          <a:p>
            <a:pPr marL="457200" indent="-457200">
              <a:buAutoNum type="arabicPeriod"/>
            </a:pPr>
            <a:r>
              <a:rPr lang="ru-RU" sz="2600" dirty="0" smtClean="0">
                <a:solidFill>
                  <a:schemeClr val="tx1"/>
                </a:solidFill>
              </a:rPr>
              <a:t>Педагог дополнительного образования;</a:t>
            </a:r>
          </a:p>
          <a:p>
            <a:pPr marL="457200" indent="-457200">
              <a:buAutoNum type="arabicPeriod"/>
            </a:pPr>
            <a:r>
              <a:rPr lang="ru-RU" sz="2600" dirty="0" smtClean="0">
                <a:solidFill>
                  <a:schemeClr val="tx1"/>
                </a:solidFill>
              </a:rPr>
              <a:t>Специалист коррекционно-педагогического сопровождения образовательного процесса, педагоги специальных (коррекционных) классов</a:t>
            </a:r>
          </a:p>
          <a:p>
            <a:pPr marL="457200" indent="-457200">
              <a:buAutoNum type="arabicPeriod"/>
            </a:pPr>
            <a:r>
              <a:rPr lang="ru-RU" sz="2600" dirty="0" smtClean="0">
                <a:solidFill>
                  <a:schemeClr val="tx1"/>
                </a:solidFill>
              </a:rPr>
              <a:t>Лидеры образования.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89920" y="338328"/>
            <a:ext cx="6202560" cy="12527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 Black" pitchFamily="34" charset="0"/>
              </a:rPr>
              <a:t>Номинации конкурса</a:t>
            </a:r>
            <a:endParaRPr lang="ru-RU" b="1" dirty="0">
              <a:latin typeface="Arial Black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43840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715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492896"/>
            <a:ext cx="8640960" cy="3631441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     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Заявка;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Анкета участника;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Видео-визитка </a:t>
            </a:r>
            <a:r>
              <a:rPr lang="ru-RU" sz="2800" dirty="0" smtClean="0">
                <a:solidFill>
                  <a:srgbClr val="FF0000"/>
                </a:solidFill>
              </a:rPr>
              <a:t>!!!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номинации 1-6  «Моё педагогическое </a:t>
            </a:r>
            <a:r>
              <a:rPr lang="ru-RU" sz="2800" dirty="0">
                <a:solidFill>
                  <a:schemeClr val="tx1"/>
                </a:solidFill>
              </a:rPr>
              <a:t>кредо</a:t>
            </a:r>
            <a:r>
              <a:rPr lang="ru-RU" sz="2800" dirty="0" smtClean="0">
                <a:solidFill>
                  <a:schemeClr val="tx1"/>
                </a:solidFill>
              </a:rPr>
              <a:t>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номинация 7 «Административная  команда в действии»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4</a:t>
            </a:r>
            <a:r>
              <a:rPr lang="ru-RU" sz="2800" dirty="0" smtClean="0">
                <a:solidFill>
                  <a:schemeClr val="tx1"/>
                </a:solidFill>
              </a:rPr>
              <a:t>.  2 фотографии (</a:t>
            </a:r>
            <a:r>
              <a:rPr lang="ru-RU" sz="2800" b="1" dirty="0" smtClean="0">
                <a:solidFill>
                  <a:srgbClr val="C00000"/>
                </a:solidFill>
              </a:rPr>
              <a:t>сюжетную и портретную</a:t>
            </a:r>
            <a:r>
              <a:rPr lang="ru-RU" sz="2800" dirty="0" smtClean="0">
                <a:solidFill>
                  <a:schemeClr val="tx1"/>
                </a:solidFill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5</a:t>
            </a:r>
            <a:r>
              <a:rPr lang="ru-RU" sz="2800" dirty="0" smtClean="0">
                <a:solidFill>
                  <a:schemeClr val="tx1"/>
                </a:solidFill>
              </a:rPr>
              <a:t>. Номинации 1-6  Методические разработки (материалы конкурсного урока/занятия).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>
                <a:solidFill>
                  <a:schemeClr val="tx1"/>
                </a:solidFill>
              </a:rPr>
              <a:t>       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chemeClr val="tx1"/>
                </a:solidFill>
              </a:rPr>
              <a:t>e-mail: veruchgod@yandex.ru</a:t>
            </a:r>
            <a:r>
              <a:rPr lang="ru-RU" b="1" dirty="0" smtClean="0">
                <a:solidFill>
                  <a:schemeClr val="tx1"/>
                </a:solidFill>
              </a:rPr>
              <a:t>      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89920" y="338328"/>
            <a:ext cx="6202560" cy="12527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Организационный этап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3100" b="1" dirty="0" smtClean="0"/>
              <a:t>(17 </a:t>
            </a:r>
            <a:r>
              <a:rPr lang="ru-RU" sz="3100" b="1" dirty="0"/>
              <a:t>января </a:t>
            </a:r>
            <a:r>
              <a:rPr lang="ru-RU" sz="3100" b="1" dirty="0" smtClean="0"/>
              <a:t>2022 </a:t>
            </a:r>
            <a:r>
              <a:rPr lang="ru-RU" sz="3100" b="1" dirty="0"/>
              <a:t>г. – </a:t>
            </a:r>
            <a:r>
              <a:rPr lang="ru-RU" sz="3100" b="1" dirty="0" smtClean="0"/>
              <a:t>20 </a:t>
            </a:r>
            <a:r>
              <a:rPr lang="ru-RU" sz="3100" b="1" dirty="0"/>
              <a:t>января </a:t>
            </a:r>
            <a:r>
              <a:rPr lang="ru-RU" sz="3100" b="1" dirty="0" smtClean="0"/>
              <a:t>2022 </a:t>
            </a:r>
            <a:r>
              <a:rPr lang="ru-RU" sz="3100" b="1" dirty="0"/>
              <a:t>г</a:t>
            </a:r>
            <a:r>
              <a:rPr lang="ru-RU" sz="3100" b="1" dirty="0" smtClean="0"/>
              <a:t>.)</a:t>
            </a:r>
            <a:endParaRPr lang="ru-RU" sz="31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43840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483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564904"/>
            <a:ext cx="7876397" cy="363326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 !!!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Номинация считается состоявшейся, если в данной номинации представлено не менее трех участников</a:t>
            </a:r>
          </a:p>
          <a:p>
            <a:pPr lvl="0">
              <a:buClr>
                <a:srgbClr val="31B6FD"/>
              </a:buClr>
            </a:pPr>
            <a:r>
              <a:rPr lang="ru-RU" dirty="0">
                <a:solidFill>
                  <a:schemeClr val="tx1"/>
                </a:solidFill>
              </a:rPr>
              <a:t>Экспертиза представленных </a:t>
            </a:r>
            <a:r>
              <a:rPr lang="ru-RU" dirty="0" smtClean="0">
                <a:solidFill>
                  <a:schemeClr val="tx1"/>
                </a:solidFill>
              </a:rPr>
              <a:t>материалов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!!!</a:t>
            </a:r>
            <a:r>
              <a:rPr lang="ru-RU" dirty="0" smtClean="0">
                <a:solidFill>
                  <a:schemeClr val="tx1"/>
                </a:solidFill>
              </a:rPr>
              <a:t>Допуск к очному участию – не менее 50% набранных баллов, от максимально возможного количества</a:t>
            </a:r>
          </a:p>
          <a:p>
            <a:pPr marL="0" lvl="0" indent="0" algn="ctr">
              <a:spcBef>
                <a:spcPts val="0"/>
              </a:spcBef>
              <a:buClr>
                <a:srgbClr val="31B6FD"/>
              </a:buClr>
              <a:buNone/>
            </a:pPr>
            <a:endParaRPr lang="ru-RU" sz="2000" b="1" dirty="0" smtClean="0">
              <a:solidFill>
                <a:srgbClr val="C00000"/>
              </a:solidFill>
            </a:endParaRPr>
          </a:p>
          <a:p>
            <a:pPr marL="0" lvl="0" indent="0" algn="ctr">
              <a:spcBef>
                <a:spcPts val="0"/>
              </a:spcBef>
              <a:buClr>
                <a:srgbClr val="31B6FD"/>
              </a:buCl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У </a:t>
            </a:r>
            <a:r>
              <a:rPr lang="ru-RU" sz="2000" b="1" dirty="0">
                <a:solidFill>
                  <a:srgbClr val="C00000"/>
                </a:solidFill>
              </a:rPr>
              <a:t>конкурсантов, прошедших в очный этап конкурса, </a:t>
            </a:r>
          </a:p>
          <a:p>
            <a:pPr marL="0" lvl="0" indent="0" algn="ctr">
              <a:spcBef>
                <a:spcPts val="0"/>
              </a:spcBef>
              <a:buClr>
                <a:srgbClr val="31B6FD"/>
              </a:buClr>
              <a:buNone/>
            </a:pPr>
            <a:r>
              <a:rPr lang="ru-RU" sz="2000" b="1" dirty="0">
                <a:solidFill>
                  <a:srgbClr val="C00000"/>
                </a:solidFill>
              </a:rPr>
              <a:t>результаты заочного этапа АННУЛИРУЮТСЯ     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83462" y="338328"/>
            <a:ext cx="6237010" cy="12527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Отборочный этап</a:t>
            </a:r>
            <a:br>
              <a:rPr lang="ru-RU" b="1" dirty="0" smtClean="0"/>
            </a:br>
            <a:r>
              <a:rPr lang="ru-RU" sz="3100" b="1" dirty="0" smtClean="0"/>
              <a:t>(22 января 2022 г. – 27 января 2022 г.)</a:t>
            </a:r>
            <a:endParaRPr lang="ru-RU" sz="31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98" y="195334"/>
            <a:ext cx="2376264" cy="1729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54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2675467"/>
            <a:ext cx="8640960" cy="3450696"/>
          </a:xfrm>
        </p:spPr>
        <p:txBody>
          <a:bodyPr>
            <a:normAutofit fontScale="92500"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28 января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Открытие конкурса «Учитель года - 2022»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Конкурсное испытание </a:t>
            </a:r>
            <a:r>
              <a:rPr lang="ru-RU" sz="2800" b="1" dirty="0" smtClean="0">
                <a:solidFill>
                  <a:schemeClr val="tx1"/>
                </a:solidFill>
              </a:rPr>
              <a:t>«Методический семинар»</a:t>
            </a:r>
          </a:p>
          <a:p>
            <a:pPr lvl="0">
              <a:buClr>
                <a:srgbClr val="31B6FD"/>
              </a:buClr>
            </a:pPr>
            <a:r>
              <a:rPr lang="ru-RU" sz="2800" b="1" dirty="0" smtClean="0">
                <a:solidFill>
                  <a:prstClr val="black"/>
                </a:solidFill>
              </a:rPr>
              <a:t>31 января </a:t>
            </a:r>
            <a:r>
              <a:rPr lang="ru-RU" sz="2800" b="1" dirty="0">
                <a:solidFill>
                  <a:prstClr val="black"/>
                </a:solidFill>
              </a:rPr>
              <a:t>– </a:t>
            </a:r>
            <a:r>
              <a:rPr lang="ru-RU" sz="2800" b="1" dirty="0" smtClean="0">
                <a:solidFill>
                  <a:prstClr val="black"/>
                </a:solidFill>
              </a:rPr>
              <a:t>02 февраля</a:t>
            </a:r>
            <a:endParaRPr lang="ru-RU" sz="2800" b="1" dirty="0">
              <a:solidFill>
                <a:prstClr val="black"/>
              </a:solidFill>
            </a:endParaRPr>
          </a:p>
          <a:p>
            <a:pPr marL="0" lvl="0" indent="0">
              <a:buClr>
                <a:srgbClr val="31B6FD"/>
              </a:buClr>
              <a:buNone/>
            </a:pPr>
            <a:r>
              <a:rPr lang="ru-RU" sz="2800" dirty="0">
                <a:solidFill>
                  <a:prstClr val="black"/>
                </a:solidFill>
              </a:rPr>
              <a:t>Конкурсное испытание </a:t>
            </a:r>
            <a:r>
              <a:rPr lang="ru-RU" sz="2800" b="1" dirty="0">
                <a:solidFill>
                  <a:prstClr val="black"/>
                </a:solidFill>
              </a:rPr>
              <a:t>«</a:t>
            </a:r>
            <a:r>
              <a:rPr lang="ru-RU" sz="2800" b="1" dirty="0" smtClean="0">
                <a:solidFill>
                  <a:prstClr val="black"/>
                </a:solidFill>
              </a:rPr>
              <a:t>Урок/занятие/НОД»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03 февраля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Конкурсное испытание </a:t>
            </a:r>
            <a:r>
              <a:rPr lang="ru-RU" sz="2800" b="1" dirty="0" smtClean="0">
                <a:solidFill>
                  <a:schemeClr val="tx1"/>
                </a:solidFill>
              </a:rPr>
              <a:t>«</a:t>
            </a:r>
            <a:r>
              <a:rPr lang="ru-RU" sz="2800" b="1" dirty="0" err="1" smtClean="0">
                <a:solidFill>
                  <a:schemeClr val="tx1"/>
                </a:solidFill>
              </a:rPr>
              <a:t>Метапредметное</a:t>
            </a:r>
            <a:r>
              <a:rPr lang="ru-RU" sz="2800" b="1" dirty="0" smtClean="0">
                <a:solidFill>
                  <a:schemeClr val="tx1"/>
                </a:solidFill>
              </a:rPr>
              <a:t> первенство»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89920" y="338327"/>
            <a:ext cx="6202560" cy="169714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Очный 1 этап </a:t>
            </a:r>
            <a:br>
              <a:rPr lang="ru-RU" b="1" dirty="0" smtClean="0"/>
            </a:br>
            <a:r>
              <a:rPr lang="ru-RU" sz="2800" b="1" dirty="0" smtClean="0"/>
              <a:t>(31 января 2022 г. – 05 февраля 2022 г.)</a:t>
            </a:r>
            <a:br>
              <a:rPr lang="ru-RU" sz="2800" b="1" dirty="0" smtClean="0"/>
            </a:br>
            <a:r>
              <a:rPr lang="ru-RU" sz="2800" b="1" dirty="0" smtClean="0"/>
              <a:t> номинации 1 - 6</a:t>
            </a:r>
            <a:endParaRPr lang="ru-RU" sz="28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43840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931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2675467"/>
            <a:ext cx="8568952" cy="3450696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31B6FD"/>
              </a:buClr>
            </a:pPr>
            <a:r>
              <a:rPr lang="ru-RU" sz="2600" b="1" dirty="0" smtClean="0">
                <a:solidFill>
                  <a:prstClr val="black"/>
                </a:solidFill>
              </a:rPr>
              <a:t>28 </a:t>
            </a:r>
            <a:r>
              <a:rPr lang="ru-RU" sz="2600" b="1" dirty="0">
                <a:solidFill>
                  <a:prstClr val="black"/>
                </a:solidFill>
              </a:rPr>
              <a:t>января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sz="2600" dirty="0">
                <a:solidFill>
                  <a:prstClr val="black"/>
                </a:solidFill>
              </a:rPr>
              <a:t>Открытие конкурса «Учитель года - </a:t>
            </a:r>
            <a:r>
              <a:rPr lang="ru-RU" sz="2600" dirty="0" smtClean="0">
                <a:solidFill>
                  <a:prstClr val="black"/>
                </a:solidFill>
              </a:rPr>
              <a:t>2022»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sz="2600" dirty="0">
                <a:solidFill>
                  <a:prstClr val="black"/>
                </a:solidFill>
              </a:rPr>
              <a:t>Конкурсное испытание </a:t>
            </a:r>
            <a:r>
              <a:rPr lang="ru-RU" sz="2600" b="1" dirty="0">
                <a:solidFill>
                  <a:prstClr val="black"/>
                </a:solidFill>
              </a:rPr>
              <a:t>«Методический семинар</a:t>
            </a:r>
            <a:r>
              <a:rPr lang="ru-RU" sz="2600" b="1" dirty="0" smtClean="0">
                <a:solidFill>
                  <a:prstClr val="black"/>
                </a:solidFill>
              </a:rPr>
              <a:t>»</a:t>
            </a:r>
            <a:endParaRPr lang="ru-RU" sz="2600" dirty="0">
              <a:solidFill>
                <a:prstClr val="black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03 февраля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Конкурсное испытание </a:t>
            </a:r>
            <a:r>
              <a:rPr lang="ru-RU" sz="2800" b="1" dirty="0" smtClean="0">
                <a:solidFill>
                  <a:schemeClr val="tx1"/>
                </a:solidFill>
              </a:rPr>
              <a:t>«Разговор с педагогами»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05 февраля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Конкурсное испытание </a:t>
            </a:r>
            <a:r>
              <a:rPr lang="ru-RU" sz="2800" b="1" dirty="0" smtClean="0">
                <a:solidFill>
                  <a:schemeClr val="tx1"/>
                </a:solidFill>
              </a:rPr>
              <a:t>«Мастер-класс»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89920" y="338327"/>
            <a:ext cx="5996880" cy="1697145"/>
          </a:xfrm>
        </p:spPr>
        <p:txBody>
          <a:bodyPr>
            <a:normAutofit/>
          </a:bodyPr>
          <a:lstStyle/>
          <a:p>
            <a:r>
              <a:rPr lang="ru-RU" b="1" dirty="0" smtClean="0"/>
              <a:t>Очный 1 этап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2500" b="1" dirty="0" smtClean="0"/>
              <a:t>(1 февраля 2022 </a:t>
            </a:r>
            <a:r>
              <a:rPr lang="ru-RU" sz="2500" b="1" dirty="0"/>
              <a:t>г. – 06 февраля </a:t>
            </a:r>
            <a:r>
              <a:rPr lang="ru-RU" sz="2500" b="1" dirty="0" smtClean="0"/>
              <a:t>2022 </a:t>
            </a:r>
            <a:r>
              <a:rPr lang="ru-RU" sz="2500" b="1" dirty="0"/>
              <a:t>г.)</a:t>
            </a:r>
            <a:br>
              <a:rPr lang="ru-RU" sz="2500" b="1" dirty="0"/>
            </a:br>
            <a:r>
              <a:rPr lang="ru-RU" sz="2800" b="1" dirty="0" smtClean="0"/>
              <a:t> номинация «Лидеры образования»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43840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613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675467"/>
            <a:ext cx="7956872" cy="345069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05 февраля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Конкурсное испытание «</a:t>
            </a:r>
            <a:r>
              <a:rPr lang="ru-RU" sz="2800" b="1" dirty="0" smtClean="0">
                <a:solidFill>
                  <a:schemeClr val="tx1"/>
                </a:solidFill>
              </a:rPr>
              <a:t>Блиц - выступление</a:t>
            </a:r>
            <a:r>
              <a:rPr lang="ru-RU" sz="2800" dirty="0" smtClean="0">
                <a:solidFill>
                  <a:schemeClr val="tx1"/>
                </a:solidFill>
              </a:rPr>
              <a:t>» </a:t>
            </a:r>
            <a:endParaRPr lang="ru-RU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Конкурсное испытание «</a:t>
            </a:r>
            <a:r>
              <a:rPr lang="ru-RU" sz="2800" b="1" dirty="0" smtClean="0">
                <a:solidFill>
                  <a:schemeClr val="tx1"/>
                </a:solidFill>
              </a:rPr>
              <a:t>Мастер - класс</a:t>
            </a:r>
            <a:r>
              <a:rPr lang="ru-RU" sz="2800" dirty="0" smtClean="0">
                <a:solidFill>
                  <a:schemeClr val="tx1"/>
                </a:solidFill>
              </a:rPr>
              <a:t>»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83768" y="338328"/>
            <a:ext cx="6203032" cy="12527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Очный 2  этап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3100" b="1" dirty="0" smtClean="0"/>
              <a:t>(05 февраля 2022.)</a:t>
            </a: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/>
              <a:t> </a:t>
            </a:r>
            <a:r>
              <a:rPr lang="ru-RU" sz="3100" b="1" dirty="0" smtClean="0"/>
              <a:t>номинации 1,2,3,5,6</a:t>
            </a:r>
            <a:endParaRPr lang="ru-RU" sz="31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0397"/>
            <a:ext cx="243840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699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212976"/>
            <a:ext cx="8568952" cy="1473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dirty="0" smtClean="0"/>
              <a:t>11 февраля 2022 г.</a:t>
            </a:r>
            <a:endParaRPr lang="ru-RU" sz="6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71800" y="338328"/>
            <a:ext cx="5915000" cy="1252728"/>
          </a:xfrm>
        </p:spPr>
        <p:txBody>
          <a:bodyPr>
            <a:normAutofit/>
          </a:bodyPr>
          <a:lstStyle/>
          <a:p>
            <a:r>
              <a:rPr lang="ru-RU" dirty="0" smtClean="0"/>
              <a:t>Закрытие конкурса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43840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076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928</TotalTime>
  <Words>1851</Words>
  <Application>Microsoft Office PowerPoint</Application>
  <PresentationFormat>Экран (4:3)</PresentationFormat>
  <Paragraphs>237</Paragraphs>
  <Slides>26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Arial Black</vt:lpstr>
      <vt:lpstr>Calibri</vt:lpstr>
      <vt:lpstr>Candara</vt:lpstr>
      <vt:lpstr>Symbol</vt:lpstr>
      <vt:lpstr>Волна</vt:lpstr>
      <vt:lpstr>«Учитель года – 2022» </vt:lpstr>
      <vt:lpstr>             Когда? Где?</vt:lpstr>
      <vt:lpstr>Номинации конкурса</vt:lpstr>
      <vt:lpstr>Организационный этап (17 января 2022 г. – 20 января 2022 г.)</vt:lpstr>
      <vt:lpstr>Отборочный этап (22 января 2022 г. – 27 января 2022 г.)</vt:lpstr>
      <vt:lpstr>Очный 1 этап  (31 января 2022 г. – 05 февраля 2022 г.)  номинации 1 - 6</vt:lpstr>
      <vt:lpstr>Очный 1 этап (1 февраля 2022 г. – 06 февраля 2022 г.)  номинация «Лидеры образования»</vt:lpstr>
      <vt:lpstr>Очный 2  этап (05 февраля 2022.)  номинации 1,2,3,5,6</vt:lpstr>
      <vt:lpstr>Закрытие конкурса</vt:lpstr>
      <vt:lpstr>Презентация PowerPoint</vt:lpstr>
      <vt:lpstr>Видео-визитка  «Мое педагогическое кредо» «Воспитательная команда в действии»</vt:lpstr>
      <vt:lpstr>Конкурсное испытание «Методический семинар»</vt:lpstr>
      <vt:lpstr>На чём необходимо сосредоточиться</vt:lpstr>
      <vt:lpstr>ЧТО? ЗАЧЕМ? КАК? ЧТО ПОЛУЧАЮ?</vt:lpstr>
      <vt:lpstr>Требования к оформлению презентации</vt:lpstr>
      <vt:lpstr>Требования к представлению информации на слайде</vt:lpstr>
      <vt:lpstr>Требования  к информационному блоку</vt:lpstr>
      <vt:lpstr>Заключение (выводы)</vt:lpstr>
      <vt:lpstr>Конкурсное испытание  «Урок/занятие/НОД»</vt:lpstr>
      <vt:lpstr>Конкурсное испытание  «Метапредметное первенство»</vt:lpstr>
      <vt:lpstr>Конкурсное испытание «Метапредметное первенство» Номинация «Аргументация в дискуссии»</vt:lpstr>
      <vt:lpstr>Пример. Конкурсное испытание «Метапредметное первенство» Номинация «Аргументация в дискуссии»</vt:lpstr>
      <vt:lpstr>Конкурсное испытание «Метапредметное первенство» Номинация «Публичное выступление»</vt:lpstr>
      <vt:lpstr>Конкурсное испытание «Метапредметное первенство» Номинация «Интерпретация в контекстах»</vt:lpstr>
      <vt:lpstr>Конкурсное испытание  «Мастер - класс»</vt:lpstr>
      <vt:lpstr>Напутствие…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Пользователь Windows</cp:lastModifiedBy>
  <cp:revision>200</cp:revision>
  <dcterms:created xsi:type="dcterms:W3CDTF">2018-12-05T08:13:29Z</dcterms:created>
  <dcterms:modified xsi:type="dcterms:W3CDTF">2022-01-10T16:59:22Z</dcterms:modified>
</cp:coreProperties>
</file>