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3" r:id="rId3"/>
    <p:sldId id="263" r:id="rId4"/>
    <p:sldId id="265" r:id="rId5"/>
    <p:sldId id="266" r:id="rId6"/>
    <p:sldId id="268" r:id="rId7"/>
    <p:sldId id="264" r:id="rId8"/>
    <p:sldId id="262" r:id="rId9"/>
    <p:sldId id="269" r:id="rId10"/>
    <p:sldId id="270" r:id="rId11"/>
    <p:sldId id="272" r:id="rId12"/>
    <p:sldId id="271" r:id="rId13"/>
    <p:sldId id="274" r:id="rId14"/>
    <p:sldId id="260" r:id="rId15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84583" autoAdjust="0"/>
  </p:normalViewPr>
  <p:slideViewPr>
    <p:cSldViewPr>
      <p:cViewPr varScale="1">
        <p:scale>
          <a:sx n="62" d="100"/>
          <a:sy n="62" d="100"/>
        </p:scale>
        <p:origin x="98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19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FD2FEE2-9E50-424E-BCBB-9C48032D15B0}" type="slidenum">
              <a:rPr lang="zh-CN" altLang="en-US" smtClean="0">
                <a:cs typeface="等线"/>
              </a:rPr>
              <a:pPr/>
              <a:t>6</a:t>
            </a:fld>
            <a:endParaRPr lang="zh-CN" altLang="en-US" smtClean="0">
              <a:cs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3255531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22" y="2492896"/>
            <a:ext cx="4412162" cy="1800200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07504" y="1628800"/>
            <a:ext cx="5544616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7504" y="46869"/>
            <a:ext cx="684076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6869"/>
            <a:ext cx="684076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628800"/>
            <a:ext cx="5544616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tanya.shvetsova.1982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82" y="0"/>
            <a:ext cx="92525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4801901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Цифровые инструменты, как один из способов взаимодействия педагога с семьями воспитанников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01901" y="0"/>
            <a:ext cx="446710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2060"/>
                </a:solidFill>
              </a:rPr>
              <a:t>МПО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Педагогов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Разновозрастных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Групп</a:t>
            </a:r>
          </a:p>
          <a:p>
            <a:endParaRPr lang="ru-RU" sz="2800" dirty="0">
              <a:solidFill>
                <a:srgbClr val="002060"/>
              </a:solidFill>
            </a:endParaRP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endParaRPr lang="ru-RU" sz="2800" dirty="0">
              <a:solidFill>
                <a:srgbClr val="002060"/>
              </a:solidFill>
            </a:endParaRP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endParaRPr lang="ru-RU" sz="2800" dirty="0">
              <a:solidFill>
                <a:srgbClr val="002060"/>
              </a:solidFill>
            </a:endParaRP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endParaRPr lang="ru-RU" sz="2800" dirty="0">
              <a:solidFill>
                <a:srgbClr val="002060"/>
              </a:solidFill>
            </a:endParaRP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Руководитель: Швецова Т.С.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5" b="25693"/>
          <a:stretch/>
        </p:blipFill>
        <p:spPr bwMode="auto">
          <a:xfrm>
            <a:off x="179512" y="188640"/>
            <a:ext cx="1475656" cy="5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</a:rPr>
              <a:t>«</a:t>
            </a:r>
            <a:r>
              <a:rPr lang="en-US" sz="6600" b="1" dirty="0" smtClean="0">
                <a:solidFill>
                  <a:srgbClr val="FFFF00"/>
                </a:solidFill>
              </a:rPr>
              <a:t>ICQ</a:t>
            </a:r>
            <a:r>
              <a:rPr lang="ru-RU" sz="6600" b="1" dirty="0" smtClean="0">
                <a:solidFill>
                  <a:srgbClr val="FFFF00"/>
                </a:solidFill>
              </a:rPr>
              <a:t>»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772816"/>
            <a:ext cx="5256584" cy="4464496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</a:rPr>
              <a:t>Бесплатная кроссплатформенная система мгновенного обмена сообщениями, для мобильных и иных платформ с поддержкой голосовой и видеосвязи. Позволяет пересылать текстовые сообщения, изображения, видео и аудио через Интернет.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ICQ — Hak3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04864"/>
            <a:ext cx="381642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5" b="25693"/>
          <a:stretch/>
        </p:blipFill>
        <p:spPr bwMode="auto">
          <a:xfrm>
            <a:off x="7435130" y="13049"/>
            <a:ext cx="1475656" cy="5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0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</a:rPr>
              <a:t>«Яндекс-формы»</a:t>
            </a:r>
            <a:endParaRPr lang="ru-RU" sz="6600" b="1" dirty="0">
              <a:solidFill>
                <a:srgbClr val="FFFF00"/>
              </a:solidFill>
            </a:endParaRPr>
          </a:p>
        </p:txBody>
      </p:sp>
      <p:pic>
        <p:nvPicPr>
          <p:cNvPr id="8194" name="Picture 2" descr="https://yastatic.net/s3/lpc/8ce28104-2b9c-4714-a929-1b4fc71ffa7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442798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196752"/>
            <a:ext cx="5040560" cy="468052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 можете включить в форму самые разные вопросы — с полем для ввода текста, несколькими вариантами ответа или шкалой оценки. Есть возможность показывать человеку разные вопросы в зависимости от того, как он ответил на предыдущие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 задач есть готовые формы — например, для регистрации на мероприятие, сбора обратной связи и анкет от претендентов на вакансию. Остаётся только опубликовать форму.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Сохраняйте ответы на Вики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Настройте уведомления, чтобы оформить ответы с помощью вики-разметки и сохранить на отдельную страницу. Такие формы можно использовать, чтобы регистрировать участников на мероприятие, собирать отзывы и проводить опросы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5" b="25693"/>
          <a:stretch/>
        </p:blipFill>
        <p:spPr bwMode="auto">
          <a:xfrm>
            <a:off x="7380312" y="81421"/>
            <a:ext cx="1475656" cy="5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20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47284" y="4980720"/>
            <a:ext cx="3215805" cy="7517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«</a:t>
            </a:r>
            <a:r>
              <a:rPr lang="en-US" b="1" dirty="0" smtClean="0">
                <a:solidFill>
                  <a:srgbClr val="FFFF00"/>
                </a:solidFill>
              </a:rPr>
              <a:t>QR-</a:t>
            </a:r>
            <a:r>
              <a:rPr lang="ru-RU" b="1" dirty="0" smtClean="0">
                <a:solidFill>
                  <a:srgbClr val="FFFF00"/>
                </a:solidFill>
              </a:rPr>
              <a:t>код»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9" name="Line 253"/>
          <p:cNvSpPr>
            <a:spLocks noChangeShapeType="1"/>
          </p:cNvSpPr>
          <p:nvPr/>
        </p:nvSpPr>
        <p:spPr bwMode="gray">
          <a:xfrm>
            <a:off x="830242" y="4373078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Rectangle 254"/>
          <p:cNvSpPr>
            <a:spLocks noChangeArrowheads="1"/>
          </p:cNvSpPr>
          <p:nvPr/>
        </p:nvSpPr>
        <p:spPr bwMode="gray">
          <a:xfrm rot="3419336">
            <a:off x="204363" y="3769874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" name="Text Box 255"/>
          <p:cNvSpPr txBox="1">
            <a:spLocks noChangeArrowheads="1"/>
          </p:cNvSpPr>
          <p:nvPr/>
        </p:nvSpPr>
        <p:spPr bwMode="gray">
          <a:xfrm>
            <a:off x="349825" y="370001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2" name="Line 256"/>
          <p:cNvSpPr>
            <a:spLocks noChangeShapeType="1"/>
          </p:cNvSpPr>
          <p:nvPr/>
        </p:nvSpPr>
        <p:spPr bwMode="gray">
          <a:xfrm>
            <a:off x="946684" y="2055622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Rectangle 257"/>
          <p:cNvSpPr>
            <a:spLocks noChangeArrowheads="1"/>
          </p:cNvSpPr>
          <p:nvPr/>
        </p:nvSpPr>
        <p:spPr bwMode="gray">
          <a:xfrm rot="3419336">
            <a:off x="182241" y="1580189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8" name="Text Box 259"/>
          <p:cNvSpPr txBox="1">
            <a:spLocks noChangeArrowheads="1"/>
          </p:cNvSpPr>
          <p:nvPr/>
        </p:nvSpPr>
        <p:spPr bwMode="gray">
          <a:xfrm>
            <a:off x="342030" y="159842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9" name="Line 260"/>
          <p:cNvSpPr>
            <a:spLocks noChangeShapeType="1"/>
          </p:cNvSpPr>
          <p:nvPr/>
        </p:nvSpPr>
        <p:spPr bwMode="gray">
          <a:xfrm>
            <a:off x="867954" y="2842205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Rectangle 261"/>
          <p:cNvSpPr>
            <a:spLocks noChangeArrowheads="1"/>
          </p:cNvSpPr>
          <p:nvPr/>
        </p:nvSpPr>
        <p:spPr bwMode="gray">
          <a:xfrm rot="3419336">
            <a:off x="180858" y="2252169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4" name="Text Box 262"/>
          <p:cNvSpPr txBox="1">
            <a:spLocks noChangeArrowheads="1"/>
          </p:cNvSpPr>
          <p:nvPr/>
        </p:nvSpPr>
        <p:spPr bwMode="gray">
          <a:xfrm>
            <a:off x="334887" y="238500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45" name="Line 263"/>
          <p:cNvSpPr>
            <a:spLocks noChangeShapeType="1"/>
          </p:cNvSpPr>
          <p:nvPr/>
        </p:nvSpPr>
        <p:spPr bwMode="gray">
          <a:xfrm>
            <a:off x="830242" y="3675689"/>
            <a:ext cx="4799012" cy="1587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Rectangle 264"/>
          <p:cNvSpPr>
            <a:spLocks noChangeArrowheads="1"/>
          </p:cNvSpPr>
          <p:nvPr/>
        </p:nvSpPr>
        <p:spPr bwMode="gray">
          <a:xfrm rot="3419336">
            <a:off x="164746" y="3057497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7" name="Text Box 265"/>
          <p:cNvSpPr txBox="1">
            <a:spLocks noChangeArrowheads="1"/>
          </p:cNvSpPr>
          <p:nvPr/>
        </p:nvSpPr>
        <p:spPr bwMode="gray">
          <a:xfrm>
            <a:off x="334886" y="3111455"/>
            <a:ext cx="347039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48" name="Line 266"/>
          <p:cNvSpPr>
            <a:spLocks noChangeShapeType="1"/>
          </p:cNvSpPr>
          <p:nvPr/>
        </p:nvSpPr>
        <p:spPr bwMode="gray">
          <a:xfrm>
            <a:off x="805809" y="5128329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9" name="Rectangle 267"/>
          <p:cNvSpPr>
            <a:spLocks noChangeArrowheads="1"/>
          </p:cNvSpPr>
          <p:nvPr/>
        </p:nvSpPr>
        <p:spPr bwMode="ltGray">
          <a:xfrm rot="3419336">
            <a:off x="217031" y="4585557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0" name="Text Box 268"/>
          <p:cNvSpPr txBox="1">
            <a:spLocks noChangeArrowheads="1"/>
          </p:cNvSpPr>
          <p:nvPr/>
        </p:nvSpPr>
        <p:spPr bwMode="gray">
          <a:xfrm>
            <a:off x="390198" y="4666664"/>
            <a:ext cx="34687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51" name="Text Box 269"/>
          <p:cNvSpPr txBox="1">
            <a:spLocks noChangeArrowheads="1"/>
          </p:cNvSpPr>
          <p:nvPr/>
        </p:nvSpPr>
        <p:spPr bwMode="gray">
          <a:xfrm>
            <a:off x="1546194" y="2377925"/>
            <a:ext cx="3445751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Универсальность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270"/>
          <p:cNvSpPr txBox="1">
            <a:spLocks noChangeArrowheads="1"/>
          </p:cNvSpPr>
          <p:nvPr/>
        </p:nvSpPr>
        <p:spPr bwMode="gray">
          <a:xfrm>
            <a:off x="1546194" y="3121698"/>
            <a:ext cx="3050259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Современность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271"/>
          <p:cNvSpPr txBox="1">
            <a:spLocks noChangeArrowheads="1"/>
          </p:cNvSpPr>
          <p:nvPr/>
        </p:nvSpPr>
        <p:spPr bwMode="gray">
          <a:xfrm>
            <a:off x="1545007" y="3948168"/>
            <a:ext cx="320273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Экономичность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 Box 272"/>
          <p:cNvSpPr txBox="1">
            <a:spLocks noChangeArrowheads="1"/>
          </p:cNvSpPr>
          <p:nvPr/>
        </p:nvSpPr>
        <p:spPr bwMode="gray">
          <a:xfrm>
            <a:off x="1596081" y="4613770"/>
            <a:ext cx="2863861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Компактность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269"/>
          <p:cNvSpPr txBox="1">
            <a:spLocks noChangeArrowheads="1"/>
          </p:cNvSpPr>
          <p:nvPr/>
        </p:nvSpPr>
        <p:spPr bwMode="gray">
          <a:xfrm>
            <a:off x="1252024" y="1453564"/>
            <a:ext cx="276874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silino.mos.ru/upload/medialibrary/547/5675675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409" y="1405323"/>
            <a:ext cx="3605302" cy="476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67"/>
          <p:cNvSpPr>
            <a:spLocks noChangeArrowheads="1"/>
          </p:cNvSpPr>
          <p:nvPr/>
        </p:nvSpPr>
        <p:spPr bwMode="ltGray">
          <a:xfrm rot="3419336">
            <a:off x="279323" y="5340808"/>
            <a:ext cx="479425" cy="520700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68"/>
          <p:cNvSpPr txBox="1">
            <a:spLocks noChangeArrowheads="1"/>
          </p:cNvSpPr>
          <p:nvPr/>
        </p:nvSpPr>
        <p:spPr bwMode="gray">
          <a:xfrm>
            <a:off x="356967" y="5275194"/>
            <a:ext cx="34687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6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7" name="Line 266"/>
          <p:cNvSpPr>
            <a:spLocks noChangeShapeType="1"/>
          </p:cNvSpPr>
          <p:nvPr/>
        </p:nvSpPr>
        <p:spPr bwMode="gray">
          <a:xfrm>
            <a:off x="1187649" y="5706282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Text Box 272"/>
          <p:cNvSpPr txBox="1">
            <a:spLocks noChangeArrowheads="1"/>
          </p:cNvSpPr>
          <p:nvPr/>
        </p:nvSpPr>
        <p:spPr bwMode="gray">
          <a:xfrm>
            <a:off x="1492967" y="5142977"/>
            <a:ext cx="3408369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Тиражируемость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64"/>
          <p:cNvSpPr>
            <a:spLocks noChangeArrowheads="1"/>
          </p:cNvSpPr>
          <p:nvPr/>
        </p:nvSpPr>
        <p:spPr bwMode="gray">
          <a:xfrm rot="3419336">
            <a:off x="241614" y="6043406"/>
            <a:ext cx="479425" cy="520700"/>
          </a:xfrm>
          <a:prstGeom prst="rect">
            <a:avLst/>
          </a:prstGeom>
          <a:solidFill>
            <a:srgbClr val="FFC000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0" name="Text Box 272"/>
          <p:cNvSpPr txBox="1">
            <a:spLocks noChangeArrowheads="1"/>
          </p:cNvSpPr>
          <p:nvPr/>
        </p:nvSpPr>
        <p:spPr bwMode="gray">
          <a:xfrm>
            <a:off x="1519140" y="5986906"/>
            <a:ext cx="350070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268"/>
          <p:cNvSpPr txBox="1">
            <a:spLocks noChangeArrowheads="1"/>
          </p:cNvSpPr>
          <p:nvPr/>
        </p:nvSpPr>
        <p:spPr bwMode="gray">
          <a:xfrm rot="10589031" flipV="1">
            <a:off x="220691" y="6030638"/>
            <a:ext cx="55866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7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2" name="Line 266"/>
          <p:cNvSpPr>
            <a:spLocks noChangeShapeType="1"/>
          </p:cNvSpPr>
          <p:nvPr/>
        </p:nvSpPr>
        <p:spPr bwMode="gray">
          <a:xfrm>
            <a:off x="1187649" y="6509001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3" name="Заголовок 2"/>
          <p:cNvSpPr txBox="1">
            <a:spLocks/>
          </p:cNvSpPr>
          <p:nvPr/>
        </p:nvSpPr>
        <p:spPr>
          <a:xfrm>
            <a:off x="107504" y="46869"/>
            <a:ext cx="684076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 smtClean="0">
                <a:solidFill>
                  <a:srgbClr val="FFFF00"/>
                </a:solidFill>
              </a:rPr>
              <a:t>«</a:t>
            </a:r>
            <a:r>
              <a:rPr lang="en-US" sz="6600" b="1" dirty="0" smtClean="0">
                <a:solidFill>
                  <a:srgbClr val="FFFF00"/>
                </a:solidFill>
              </a:rPr>
              <a:t>QR - </a:t>
            </a:r>
            <a:r>
              <a:rPr lang="ru-RU" sz="6600" b="1" dirty="0" smtClean="0">
                <a:solidFill>
                  <a:srgbClr val="FFFF00"/>
                </a:solidFill>
              </a:rPr>
              <a:t>код»</a:t>
            </a:r>
            <a:endParaRPr lang="ru-RU" sz="6600" b="1" dirty="0">
              <a:solidFill>
                <a:srgbClr val="FFFF00"/>
              </a:solidFill>
            </a:endParaRPr>
          </a:p>
        </p:txBody>
      </p:sp>
      <p:pic>
        <p:nvPicPr>
          <p:cNvPr id="34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5" b="25693"/>
          <a:stretch/>
        </p:blipFill>
        <p:spPr bwMode="auto">
          <a:xfrm>
            <a:off x="7355186" y="370179"/>
            <a:ext cx="1475656" cy="5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06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mtClean="0"/>
              <a:t>Консультации</a:t>
            </a:r>
          </a:p>
          <a:p>
            <a:r>
              <a:rPr lang="ru-RU" smtClean="0"/>
              <a:t>Памятки</a:t>
            </a:r>
          </a:p>
          <a:p>
            <a:r>
              <a:rPr lang="ru-RU" smtClean="0"/>
              <a:t>Интересные статьи про воспитание и обучение детей дошкольного возраста</a:t>
            </a:r>
          </a:p>
          <a:p>
            <a:r>
              <a:rPr lang="ru-RU" smtClean="0"/>
              <a:t>Познавательные фильмы для детей</a:t>
            </a:r>
          </a:p>
          <a:p>
            <a:r>
              <a:rPr lang="ru-RU" smtClean="0"/>
              <a:t>Литературные произведения</a:t>
            </a:r>
          </a:p>
          <a:p>
            <a:r>
              <a:rPr lang="ru-RU" smtClean="0"/>
              <a:t>Загадки, ребусы</a:t>
            </a:r>
          </a:p>
          <a:p>
            <a:r>
              <a:rPr lang="ru-RU" smtClean="0"/>
              <a:t>Дидактические игры</a:t>
            </a:r>
          </a:p>
          <a:p>
            <a:r>
              <a:rPr lang="ru-RU" smtClean="0"/>
              <a:t>Объявления</a:t>
            </a:r>
          </a:p>
          <a:p>
            <a:r>
              <a:rPr lang="ru-RU" smtClean="0"/>
              <a:t>Приглашения</a:t>
            </a:r>
          </a:p>
          <a:p>
            <a:r>
              <a:rPr lang="ru-RU" smtClean="0"/>
              <a:t>Онлайн- анкетирование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Использование </a:t>
            </a:r>
            <a:r>
              <a:rPr lang="en-US" smtClean="0"/>
              <a:t>QR-</a:t>
            </a:r>
            <a:r>
              <a:rPr lang="ru-RU" smtClean="0"/>
              <a:t>кода</a:t>
            </a:r>
            <a:endParaRPr lang="ru-RU" dirty="0"/>
          </a:p>
        </p:txBody>
      </p:sp>
      <p:pic>
        <p:nvPicPr>
          <p:cNvPr id="5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5" b="25693"/>
          <a:stretch/>
        </p:blipFill>
        <p:spPr bwMode="auto">
          <a:xfrm>
            <a:off x="7308304" y="109594"/>
            <a:ext cx="1475656" cy="5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115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mtClean="0"/>
              <a:t>Представить опыт использования любого цифрового инструмента при взаимодействии с родителями. </a:t>
            </a:r>
          </a:p>
          <a:p>
            <a:r>
              <a:rPr lang="ru-RU" smtClean="0"/>
              <a:t>До  31 марта 2022</a:t>
            </a:r>
          </a:p>
          <a:p>
            <a:endParaRPr lang="ru-RU" smtClean="0"/>
          </a:p>
          <a:p>
            <a:endParaRPr lang="ru-RU" smtClean="0"/>
          </a:p>
          <a:p>
            <a:r>
              <a:rPr lang="en-US" smtClean="0">
                <a:hlinkClick r:id="rId2"/>
              </a:rPr>
              <a:t>t</a:t>
            </a:r>
            <a:r>
              <a:rPr lang="en-US" smtClean="0">
                <a:hlinkClick r:id="rId2"/>
              </a:rPr>
              <a:t>anya.shvetsova.1982@mail.ru</a:t>
            </a:r>
            <a:endParaRPr lang="en-US" smtClean="0"/>
          </a:p>
          <a:p>
            <a:r>
              <a:rPr lang="en-US" smtClean="0"/>
              <a:t>89082521034</a:t>
            </a:r>
          </a:p>
          <a:p>
            <a:endParaRPr lang="ru-RU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Домашнее задание</a:t>
            </a:r>
            <a:endParaRPr lang="ru-RU" dirty="0"/>
          </a:p>
        </p:txBody>
      </p:sp>
      <p:pic>
        <p:nvPicPr>
          <p:cNvPr id="5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5" b="25693"/>
          <a:stretch/>
        </p:blipFill>
        <p:spPr bwMode="auto">
          <a:xfrm>
            <a:off x="7452320" y="260648"/>
            <a:ext cx="1475656" cy="5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22" y="2492896"/>
            <a:ext cx="4700194" cy="18002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sz="2800" b="0" i="1" dirty="0">
                <a:solidFill>
                  <a:srgbClr val="7030A0"/>
                </a:solidFill>
              </a:rPr>
              <a:t>«Нужно переходить к принципиально новым, в том числе индивидуальным технологиям обучения, с ранних лет прививать готовность к изменениям, к творческому поиску, умению работать в команде, что важно в современном мире, навыкам жизни в цифровую эпоху» </a:t>
            </a:r>
            <a:r>
              <a:rPr lang="ru-RU" sz="2800" b="0" dirty="0" smtClean="0">
                <a:solidFill>
                  <a:srgbClr val="7030A0"/>
                </a:solidFill>
              </a:rPr>
              <a:t/>
            </a:r>
            <a:br>
              <a:rPr lang="ru-RU" sz="2800" b="0" dirty="0" smtClean="0">
                <a:solidFill>
                  <a:srgbClr val="7030A0"/>
                </a:solidFill>
              </a:rPr>
            </a:br>
            <a:r>
              <a:rPr lang="ru-RU" sz="2000" b="0" i="1" dirty="0" smtClean="0"/>
              <a:t>Предвыборное </a:t>
            </a:r>
            <a:r>
              <a:rPr lang="ru-RU" sz="2000" b="0" i="1" dirty="0"/>
              <a:t>послание Президента РФ В.В. Путина Федеральному Собранию 1 </a:t>
            </a:r>
            <a:r>
              <a:rPr lang="ru-RU" sz="2000" b="0" i="1" dirty="0" smtClean="0"/>
              <a:t>марта 2018</a:t>
            </a:r>
            <a:endParaRPr lang="ru-RU" sz="4000" b="0" i="1" dirty="0">
              <a:solidFill>
                <a:srgbClr val="0070C0"/>
              </a:solidFill>
            </a:endParaRPr>
          </a:p>
        </p:txBody>
      </p:sp>
      <p:pic>
        <p:nvPicPr>
          <p:cNvPr id="3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5" b="25693"/>
          <a:stretch/>
        </p:blipFill>
        <p:spPr bwMode="auto">
          <a:xfrm>
            <a:off x="179512" y="188640"/>
            <a:ext cx="1475656" cy="5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02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Цифровая </a:t>
            </a:r>
            <a:r>
              <a:rPr lang="ru-RU" b="1" dirty="0">
                <a:solidFill>
                  <a:srgbClr val="FFFF00"/>
                </a:solidFill>
              </a:rPr>
              <a:t>образовательная среда </a:t>
            </a:r>
            <a:r>
              <a:rPr lang="ru-RU" i="1" dirty="0">
                <a:solidFill>
                  <a:srgbClr val="FFFF00"/>
                </a:solidFill>
              </a:rPr>
              <a:t>(ЦОС)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Text Box 255"/>
          <p:cNvSpPr txBox="1">
            <a:spLocks noChangeArrowheads="1"/>
          </p:cNvSpPr>
          <p:nvPr/>
        </p:nvSpPr>
        <p:spPr bwMode="gray">
          <a:xfrm>
            <a:off x="334888" y="455679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44" name="Text Box 262"/>
          <p:cNvSpPr txBox="1">
            <a:spLocks noChangeArrowheads="1"/>
          </p:cNvSpPr>
          <p:nvPr/>
        </p:nvSpPr>
        <p:spPr bwMode="gray">
          <a:xfrm>
            <a:off x="334888" y="288039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47" name="Text Box 265"/>
          <p:cNvSpPr txBox="1">
            <a:spLocks noChangeArrowheads="1"/>
          </p:cNvSpPr>
          <p:nvPr/>
        </p:nvSpPr>
        <p:spPr bwMode="gray">
          <a:xfrm>
            <a:off x="334888" y="371859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50" name="Text Box 268"/>
          <p:cNvSpPr txBox="1">
            <a:spLocks noChangeArrowheads="1"/>
          </p:cNvSpPr>
          <p:nvPr/>
        </p:nvSpPr>
        <p:spPr bwMode="gray">
          <a:xfrm>
            <a:off x="334888" y="541722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62896" y="1638874"/>
            <a:ext cx="491958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открытая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совокупность информационных систем, предназначенных для обеспечения различных задач образовательного процесса.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5" b="25693"/>
          <a:stretch/>
        </p:blipFill>
        <p:spPr bwMode="auto">
          <a:xfrm>
            <a:off x="7452320" y="81421"/>
            <a:ext cx="1475656" cy="5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46868"/>
            <a:ext cx="8784976" cy="158193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Цифровая образовательная среда </a:t>
            </a:r>
            <a:r>
              <a:rPr lang="ru-RU" dirty="0">
                <a:solidFill>
                  <a:srgbClr val="FFFF00"/>
                </a:solidFill>
              </a:rPr>
              <a:t>образовательного </a:t>
            </a:r>
            <a:r>
              <a:rPr lang="ru-RU" dirty="0" smtClean="0">
                <a:solidFill>
                  <a:srgbClr val="FFFF00"/>
                </a:solidFill>
              </a:rPr>
              <a:t>учреждения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Text Box 255"/>
          <p:cNvSpPr txBox="1">
            <a:spLocks noChangeArrowheads="1"/>
          </p:cNvSpPr>
          <p:nvPr/>
        </p:nvSpPr>
        <p:spPr bwMode="gray">
          <a:xfrm>
            <a:off x="334888" y="455679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44" name="Text Box 262"/>
          <p:cNvSpPr txBox="1">
            <a:spLocks noChangeArrowheads="1"/>
          </p:cNvSpPr>
          <p:nvPr/>
        </p:nvSpPr>
        <p:spPr bwMode="gray">
          <a:xfrm>
            <a:off x="334888" y="288039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47" name="Text Box 265"/>
          <p:cNvSpPr txBox="1">
            <a:spLocks noChangeArrowheads="1"/>
          </p:cNvSpPr>
          <p:nvPr/>
        </p:nvSpPr>
        <p:spPr bwMode="gray">
          <a:xfrm>
            <a:off x="334888" y="371859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50" name="Text Box 268"/>
          <p:cNvSpPr txBox="1">
            <a:spLocks noChangeArrowheads="1"/>
          </p:cNvSpPr>
          <p:nvPr/>
        </p:nvSpPr>
        <p:spPr bwMode="gray">
          <a:xfrm>
            <a:off x="334888" y="541722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180528" y="1685040"/>
            <a:ext cx="59766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комплекс информационных образовательных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ресурсов, в том числе цифровые образовательные ресурсы, совокупность технологических средств 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 и коммуникационных технологий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компьютеры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иное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ИКТ-оборудование, </a:t>
            </a:r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коммуникационные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каналы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современных педагогических технологий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5" b="25693"/>
          <a:stretch/>
        </p:blipFill>
        <p:spPr bwMode="auto">
          <a:xfrm>
            <a:off x="7416824" y="1396282"/>
            <a:ext cx="1475656" cy="5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9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255"/>
          <p:cNvSpPr txBox="1">
            <a:spLocks noChangeArrowheads="1"/>
          </p:cNvSpPr>
          <p:nvPr/>
        </p:nvSpPr>
        <p:spPr bwMode="gray">
          <a:xfrm>
            <a:off x="334888" y="455679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44" name="Text Box 262"/>
          <p:cNvSpPr txBox="1">
            <a:spLocks noChangeArrowheads="1"/>
          </p:cNvSpPr>
          <p:nvPr/>
        </p:nvSpPr>
        <p:spPr bwMode="gray">
          <a:xfrm>
            <a:off x="334888" y="288039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47" name="Text Box 265"/>
          <p:cNvSpPr txBox="1">
            <a:spLocks noChangeArrowheads="1"/>
          </p:cNvSpPr>
          <p:nvPr/>
        </p:nvSpPr>
        <p:spPr bwMode="gray">
          <a:xfrm>
            <a:off x="334888" y="371859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50" name="Text Box 268"/>
          <p:cNvSpPr txBox="1">
            <a:spLocks noChangeArrowheads="1"/>
          </p:cNvSpPr>
          <p:nvPr/>
        </p:nvSpPr>
        <p:spPr bwMode="gray">
          <a:xfrm>
            <a:off x="334888" y="541722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pic>
        <p:nvPicPr>
          <p:cNvPr id="1026" name="Picture 2" descr="https://avatars.mds.yandex.net/get-zen_doc/1720666/pub_5fe5ea430d0c7759ac5370e4_5fe5ffb8de81402ba86fb944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2352"/>
            <a:ext cx="9324529" cy="696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5" b="25693"/>
          <a:stretch/>
        </p:blipFill>
        <p:spPr bwMode="auto">
          <a:xfrm>
            <a:off x="179512" y="188640"/>
            <a:ext cx="1475656" cy="5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92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28"/>
          <p:cNvGrpSpPr>
            <a:grpSpLocks/>
          </p:cNvGrpSpPr>
          <p:nvPr/>
        </p:nvGrpSpPr>
        <p:grpSpPr bwMode="auto">
          <a:xfrm>
            <a:off x="2833688" y="1376363"/>
            <a:ext cx="5684837" cy="1758950"/>
            <a:chOff x="1211506" y="811722"/>
            <a:chExt cx="6456838" cy="2338155"/>
          </a:xfrm>
        </p:grpSpPr>
        <p:sp>
          <p:nvSpPr>
            <p:cNvPr id="30" name="矩形 3"/>
            <p:cNvSpPr/>
            <p:nvPr/>
          </p:nvSpPr>
          <p:spPr>
            <a:xfrm>
              <a:off x="1211506" y="811722"/>
              <a:ext cx="5737484" cy="2338155"/>
            </a:xfrm>
            <a:custGeom>
              <a:avLst/>
              <a:gdLst>
                <a:gd name="connsiteX0" fmla="*/ 0 w 5400600"/>
                <a:gd name="connsiteY0" fmla="*/ 0 h 1584176"/>
                <a:gd name="connsiteX1" fmla="*/ 5400600 w 5400600"/>
                <a:gd name="connsiteY1" fmla="*/ 0 h 1584176"/>
                <a:gd name="connsiteX2" fmla="*/ 5400600 w 5400600"/>
                <a:gd name="connsiteY2" fmla="*/ 1584176 h 1584176"/>
                <a:gd name="connsiteX3" fmla="*/ 0 w 5400600"/>
                <a:gd name="connsiteY3" fmla="*/ 1584176 h 1584176"/>
                <a:gd name="connsiteX4" fmla="*/ 0 w 5400600"/>
                <a:gd name="connsiteY4" fmla="*/ 0 h 1584176"/>
                <a:gd name="connsiteX0" fmla="*/ 0 w 5400600"/>
                <a:gd name="connsiteY0" fmla="*/ 0 h 2578786"/>
                <a:gd name="connsiteX1" fmla="*/ 5400600 w 5400600"/>
                <a:gd name="connsiteY1" fmla="*/ 0 h 2578786"/>
                <a:gd name="connsiteX2" fmla="*/ 5240179 w 5400600"/>
                <a:gd name="connsiteY2" fmla="*/ 2578786 h 2578786"/>
                <a:gd name="connsiteX3" fmla="*/ 0 w 5400600"/>
                <a:gd name="connsiteY3" fmla="*/ 1584176 h 2578786"/>
                <a:gd name="connsiteX4" fmla="*/ 0 w 5400600"/>
                <a:gd name="connsiteY4" fmla="*/ 0 h 2578786"/>
                <a:gd name="connsiteX0" fmla="*/ 0 w 5384557"/>
                <a:gd name="connsiteY0" fmla="*/ 0 h 2578786"/>
                <a:gd name="connsiteX1" fmla="*/ 5384557 w 5384557"/>
                <a:gd name="connsiteY1" fmla="*/ 1171074 h 2578786"/>
                <a:gd name="connsiteX2" fmla="*/ 5240179 w 5384557"/>
                <a:gd name="connsiteY2" fmla="*/ 2578786 h 2578786"/>
                <a:gd name="connsiteX3" fmla="*/ 0 w 5384557"/>
                <a:gd name="connsiteY3" fmla="*/ 1584176 h 2578786"/>
                <a:gd name="connsiteX4" fmla="*/ 0 w 5384557"/>
                <a:gd name="connsiteY4" fmla="*/ 0 h 2578786"/>
                <a:gd name="connsiteX0" fmla="*/ 0 w 5384557"/>
                <a:gd name="connsiteY0" fmla="*/ 0 h 2257944"/>
                <a:gd name="connsiteX1" fmla="*/ 5384557 w 5384557"/>
                <a:gd name="connsiteY1" fmla="*/ 1171074 h 2257944"/>
                <a:gd name="connsiteX2" fmla="*/ 5240179 w 5384557"/>
                <a:gd name="connsiteY2" fmla="*/ 2257944 h 2257944"/>
                <a:gd name="connsiteX3" fmla="*/ 0 w 5384557"/>
                <a:gd name="connsiteY3" fmla="*/ 1584176 h 2257944"/>
                <a:gd name="connsiteX4" fmla="*/ 0 w 5384557"/>
                <a:gd name="connsiteY4" fmla="*/ 0 h 2257944"/>
                <a:gd name="connsiteX0" fmla="*/ 0 w 5384557"/>
                <a:gd name="connsiteY0" fmla="*/ 0 h 2257944"/>
                <a:gd name="connsiteX1" fmla="*/ 5384557 w 5384557"/>
                <a:gd name="connsiteY1" fmla="*/ 1171074 h 2257944"/>
                <a:gd name="connsiteX2" fmla="*/ 5240179 w 5384557"/>
                <a:gd name="connsiteY2" fmla="*/ 2257944 h 2257944"/>
                <a:gd name="connsiteX3" fmla="*/ 0 w 5384557"/>
                <a:gd name="connsiteY3" fmla="*/ 1840849 h 2257944"/>
                <a:gd name="connsiteX4" fmla="*/ 0 w 5384557"/>
                <a:gd name="connsiteY4" fmla="*/ 0 h 2257944"/>
                <a:gd name="connsiteX0" fmla="*/ 32084 w 5416641"/>
                <a:gd name="connsiteY0" fmla="*/ 0 h 2257944"/>
                <a:gd name="connsiteX1" fmla="*/ 5416641 w 5416641"/>
                <a:gd name="connsiteY1" fmla="*/ 1171074 h 2257944"/>
                <a:gd name="connsiteX2" fmla="*/ 5272263 w 5416641"/>
                <a:gd name="connsiteY2" fmla="*/ 2257944 h 2257944"/>
                <a:gd name="connsiteX3" fmla="*/ 0 w 5416641"/>
                <a:gd name="connsiteY3" fmla="*/ 1664386 h 2257944"/>
                <a:gd name="connsiteX4" fmla="*/ 32084 w 5416641"/>
                <a:gd name="connsiteY4" fmla="*/ 0 h 2257944"/>
                <a:gd name="connsiteX0" fmla="*/ 32084 w 5448726"/>
                <a:gd name="connsiteY0" fmla="*/ 0 h 2562744"/>
                <a:gd name="connsiteX1" fmla="*/ 5416641 w 5448726"/>
                <a:gd name="connsiteY1" fmla="*/ 1171074 h 2562744"/>
                <a:gd name="connsiteX2" fmla="*/ 5448726 w 5448726"/>
                <a:gd name="connsiteY2" fmla="*/ 2562744 h 2562744"/>
                <a:gd name="connsiteX3" fmla="*/ 0 w 5448726"/>
                <a:gd name="connsiteY3" fmla="*/ 1664386 h 2562744"/>
                <a:gd name="connsiteX4" fmla="*/ 32084 w 5448726"/>
                <a:gd name="connsiteY4" fmla="*/ 0 h 2562744"/>
                <a:gd name="connsiteX0" fmla="*/ 32084 w 5737484"/>
                <a:gd name="connsiteY0" fmla="*/ 0 h 2338155"/>
                <a:gd name="connsiteX1" fmla="*/ 5416641 w 5737484"/>
                <a:gd name="connsiteY1" fmla="*/ 1171074 h 2338155"/>
                <a:gd name="connsiteX2" fmla="*/ 5737484 w 5737484"/>
                <a:gd name="connsiteY2" fmla="*/ 2338155 h 2338155"/>
                <a:gd name="connsiteX3" fmla="*/ 0 w 5737484"/>
                <a:gd name="connsiteY3" fmla="*/ 1664386 h 2338155"/>
                <a:gd name="connsiteX4" fmla="*/ 32084 w 5737484"/>
                <a:gd name="connsiteY4" fmla="*/ 0 h 233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7484" h="2338155">
                  <a:moveTo>
                    <a:pt x="32084" y="0"/>
                  </a:moveTo>
                  <a:lnTo>
                    <a:pt x="5416641" y="1171074"/>
                  </a:lnTo>
                  <a:lnTo>
                    <a:pt x="5737484" y="2338155"/>
                  </a:lnTo>
                  <a:lnTo>
                    <a:pt x="0" y="1664386"/>
                  </a:lnTo>
                  <a:lnTo>
                    <a:pt x="32084" y="0"/>
                  </a:lnTo>
                  <a:close/>
                </a:path>
              </a:pathLst>
            </a:custGeom>
            <a:gradFill flip="none" rotWithShape="1">
              <a:gsLst>
                <a:gs pos="12000">
                  <a:srgbClr val="282828"/>
                </a:gs>
                <a:gs pos="0">
                  <a:sysClr val="windowText" lastClr="000000">
                    <a:lumMod val="75000"/>
                    <a:lumOff val="25000"/>
                    <a:shade val="30000"/>
                    <a:satMod val="115000"/>
                  </a:sysClr>
                </a:gs>
                <a:gs pos="85000">
                  <a:sysClr val="windowText" lastClr="000000">
                    <a:lumMod val="75000"/>
                    <a:lumOff val="25000"/>
                    <a:shade val="100000"/>
                    <a:satMod val="115000"/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solidFill>
                <a:srgbClr val="00B050"/>
              </a:solidFill>
              <a:prstDash val="solid"/>
            </a:ln>
            <a:effectLst>
              <a:softEdge rad="127000"/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31" name="圆角矩形 1"/>
            <p:cNvSpPr/>
            <p:nvPr/>
          </p:nvSpPr>
          <p:spPr>
            <a:xfrm>
              <a:off x="1260189" y="811722"/>
              <a:ext cx="6408155" cy="1584796"/>
            </a:xfrm>
            <a:custGeom>
              <a:avLst/>
              <a:gdLst/>
              <a:ahLst/>
              <a:cxnLst/>
              <a:rect l="l" t="t" r="r" b="b"/>
              <a:pathLst>
                <a:path w="6408712" h="1584176">
                  <a:moveTo>
                    <a:pt x="0" y="0"/>
                  </a:moveTo>
                  <a:lnTo>
                    <a:pt x="5616624" y="0"/>
                  </a:lnTo>
                  <a:cubicBezTo>
                    <a:pt x="6054082" y="0"/>
                    <a:pt x="6408712" y="354630"/>
                    <a:pt x="6408712" y="792088"/>
                  </a:cubicBezTo>
                  <a:cubicBezTo>
                    <a:pt x="6408712" y="1229546"/>
                    <a:pt x="6054082" y="1584176"/>
                    <a:pt x="5616624" y="1584176"/>
                  </a:cubicBezTo>
                  <a:lnTo>
                    <a:pt x="0" y="1584176"/>
                  </a:lnTo>
                  <a:close/>
                </a:path>
              </a:pathLst>
            </a:custGeom>
            <a:solidFill>
              <a:srgbClr val="99FF66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6156176" y="1052736"/>
              <a:ext cx="1152128" cy="115212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00B050"/>
              </a:solidFill>
              <a:prstDash val="solid"/>
            </a:ln>
            <a:effectLst>
              <a:innerShdw blurRad="63500" dist="762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33" name="矩形 3"/>
          <p:cNvSpPr/>
          <p:nvPr/>
        </p:nvSpPr>
        <p:spPr>
          <a:xfrm>
            <a:off x="1477974" y="211586"/>
            <a:ext cx="6730682" cy="1377548"/>
          </a:xfrm>
          <a:custGeom>
            <a:avLst/>
            <a:gdLst>
              <a:gd name="connsiteX0" fmla="*/ 0 w 5400600"/>
              <a:gd name="connsiteY0" fmla="*/ 0 h 1584176"/>
              <a:gd name="connsiteX1" fmla="*/ 5400600 w 5400600"/>
              <a:gd name="connsiteY1" fmla="*/ 0 h 1584176"/>
              <a:gd name="connsiteX2" fmla="*/ 5400600 w 5400600"/>
              <a:gd name="connsiteY2" fmla="*/ 1584176 h 1584176"/>
              <a:gd name="connsiteX3" fmla="*/ 0 w 5400600"/>
              <a:gd name="connsiteY3" fmla="*/ 1584176 h 1584176"/>
              <a:gd name="connsiteX4" fmla="*/ 0 w 5400600"/>
              <a:gd name="connsiteY4" fmla="*/ 0 h 1584176"/>
              <a:gd name="connsiteX0" fmla="*/ 0 w 5400600"/>
              <a:gd name="connsiteY0" fmla="*/ 0 h 2578786"/>
              <a:gd name="connsiteX1" fmla="*/ 5400600 w 5400600"/>
              <a:gd name="connsiteY1" fmla="*/ 0 h 2578786"/>
              <a:gd name="connsiteX2" fmla="*/ 5240179 w 5400600"/>
              <a:gd name="connsiteY2" fmla="*/ 2578786 h 2578786"/>
              <a:gd name="connsiteX3" fmla="*/ 0 w 5400600"/>
              <a:gd name="connsiteY3" fmla="*/ 1584176 h 2578786"/>
              <a:gd name="connsiteX4" fmla="*/ 0 w 5400600"/>
              <a:gd name="connsiteY4" fmla="*/ 0 h 2578786"/>
              <a:gd name="connsiteX0" fmla="*/ 0 w 5384557"/>
              <a:gd name="connsiteY0" fmla="*/ 0 h 2578786"/>
              <a:gd name="connsiteX1" fmla="*/ 5384557 w 5384557"/>
              <a:gd name="connsiteY1" fmla="*/ 1171074 h 2578786"/>
              <a:gd name="connsiteX2" fmla="*/ 5240179 w 5384557"/>
              <a:gd name="connsiteY2" fmla="*/ 2578786 h 2578786"/>
              <a:gd name="connsiteX3" fmla="*/ 0 w 5384557"/>
              <a:gd name="connsiteY3" fmla="*/ 1584176 h 2578786"/>
              <a:gd name="connsiteX4" fmla="*/ 0 w 5384557"/>
              <a:gd name="connsiteY4" fmla="*/ 0 h 2578786"/>
              <a:gd name="connsiteX0" fmla="*/ 0 w 5384557"/>
              <a:gd name="connsiteY0" fmla="*/ 0 h 2257944"/>
              <a:gd name="connsiteX1" fmla="*/ 5384557 w 5384557"/>
              <a:gd name="connsiteY1" fmla="*/ 1171074 h 2257944"/>
              <a:gd name="connsiteX2" fmla="*/ 5240179 w 5384557"/>
              <a:gd name="connsiteY2" fmla="*/ 2257944 h 2257944"/>
              <a:gd name="connsiteX3" fmla="*/ 0 w 5384557"/>
              <a:gd name="connsiteY3" fmla="*/ 1584176 h 2257944"/>
              <a:gd name="connsiteX4" fmla="*/ 0 w 5384557"/>
              <a:gd name="connsiteY4" fmla="*/ 0 h 2257944"/>
              <a:gd name="connsiteX0" fmla="*/ 0 w 5384557"/>
              <a:gd name="connsiteY0" fmla="*/ 0 h 2257944"/>
              <a:gd name="connsiteX1" fmla="*/ 5384557 w 5384557"/>
              <a:gd name="connsiteY1" fmla="*/ 1171074 h 2257944"/>
              <a:gd name="connsiteX2" fmla="*/ 5240179 w 5384557"/>
              <a:gd name="connsiteY2" fmla="*/ 2257944 h 2257944"/>
              <a:gd name="connsiteX3" fmla="*/ 0 w 5384557"/>
              <a:gd name="connsiteY3" fmla="*/ 1840849 h 2257944"/>
              <a:gd name="connsiteX4" fmla="*/ 0 w 5384557"/>
              <a:gd name="connsiteY4" fmla="*/ 0 h 2257944"/>
              <a:gd name="connsiteX0" fmla="*/ 32084 w 5416641"/>
              <a:gd name="connsiteY0" fmla="*/ 0 h 2257944"/>
              <a:gd name="connsiteX1" fmla="*/ 5416641 w 5416641"/>
              <a:gd name="connsiteY1" fmla="*/ 1171074 h 2257944"/>
              <a:gd name="connsiteX2" fmla="*/ 5272263 w 5416641"/>
              <a:gd name="connsiteY2" fmla="*/ 2257944 h 2257944"/>
              <a:gd name="connsiteX3" fmla="*/ 0 w 5416641"/>
              <a:gd name="connsiteY3" fmla="*/ 1664386 h 2257944"/>
              <a:gd name="connsiteX4" fmla="*/ 32084 w 5416641"/>
              <a:gd name="connsiteY4" fmla="*/ 0 h 2257944"/>
              <a:gd name="connsiteX0" fmla="*/ 32084 w 5448726"/>
              <a:gd name="connsiteY0" fmla="*/ 0 h 2562744"/>
              <a:gd name="connsiteX1" fmla="*/ 5416641 w 5448726"/>
              <a:gd name="connsiteY1" fmla="*/ 1171074 h 2562744"/>
              <a:gd name="connsiteX2" fmla="*/ 5448726 w 5448726"/>
              <a:gd name="connsiteY2" fmla="*/ 2562744 h 2562744"/>
              <a:gd name="connsiteX3" fmla="*/ 0 w 5448726"/>
              <a:gd name="connsiteY3" fmla="*/ 1664386 h 2562744"/>
              <a:gd name="connsiteX4" fmla="*/ 32084 w 5448726"/>
              <a:gd name="connsiteY4" fmla="*/ 0 h 2562744"/>
              <a:gd name="connsiteX0" fmla="*/ 32084 w 5737484"/>
              <a:gd name="connsiteY0" fmla="*/ 0 h 2338155"/>
              <a:gd name="connsiteX1" fmla="*/ 5416641 w 5737484"/>
              <a:gd name="connsiteY1" fmla="*/ 1171074 h 2338155"/>
              <a:gd name="connsiteX2" fmla="*/ 5737484 w 5737484"/>
              <a:gd name="connsiteY2" fmla="*/ 2338155 h 2338155"/>
              <a:gd name="connsiteX3" fmla="*/ 0 w 5737484"/>
              <a:gd name="connsiteY3" fmla="*/ 1664386 h 2338155"/>
              <a:gd name="connsiteX4" fmla="*/ 32084 w 5737484"/>
              <a:gd name="connsiteY4" fmla="*/ 0 h 2338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7484" h="2338155">
                <a:moveTo>
                  <a:pt x="32084" y="0"/>
                </a:moveTo>
                <a:lnTo>
                  <a:pt x="5416641" y="1171074"/>
                </a:lnTo>
                <a:lnTo>
                  <a:pt x="5737484" y="2338155"/>
                </a:lnTo>
                <a:lnTo>
                  <a:pt x="0" y="1664386"/>
                </a:lnTo>
                <a:lnTo>
                  <a:pt x="32084" y="0"/>
                </a:lnTo>
                <a:close/>
              </a:path>
            </a:pathLst>
          </a:custGeom>
          <a:gradFill flip="none" rotWithShape="1">
            <a:gsLst>
              <a:gs pos="12000">
                <a:srgbClr val="282828"/>
              </a:gs>
              <a:gs pos="0">
                <a:sysClr val="windowText" lastClr="000000">
                  <a:lumMod val="75000"/>
                  <a:lumOff val="25000"/>
                  <a:shade val="30000"/>
                  <a:satMod val="115000"/>
                </a:sysClr>
              </a:gs>
              <a:gs pos="85000">
                <a:sysClr val="windowText" lastClr="000000">
                  <a:lumMod val="75000"/>
                  <a:lumOff val="25000"/>
                  <a:shade val="100000"/>
                  <a:satMod val="115000"/>
                  <a:alpha val="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34" name="圆角矩形 1"/>
          <p:cNvSpPr/>
          <p:nvPr/>
        </p:nvSpPr>
        <p:spPr>
          <a:xfrm>
            <a:off x="1520825" y="211138"/>
            <a:ext cx="5741988" cy="1166812"/>
          </a:xfrm>
          <a:custGeom>
            <a:avLst/>
            <a:gdLst/>
            <a:ahLst/>
            <a:cxnLst/>
            <a:rect l="l" t="t" r="r" b="b"/>
            <a:pathLst>
              <a:path w="6408712" h="1584176">
                <a:moveTo>
                  <a:pt x="0" y="0"/>
                </a:moveTo>
                <a:lnTo>
                  <a:pt x="5616624" y="0"/>
                </a:lnTo>
                <a:cubicBezTo>
                  <a:pt x="6054082" y="0"/>
                  <a:pt x="6408712" y="354630"/>
                  <a:pt x="6408712" y="792088"/>
                </a:cubicBezTo>
                <a:cubicBezTo>
                  <a:pt x="6408712" y="1229546"/>
                  <a:pt x="6054082" y="1584176"/>
                  <a:pt x="5616624" y="1584176"/>
                </a:cubicBezTo>
                <a:lnTo>
                  <a:pt x="0" y="1584176"/>
                </a:lnTo>
                <a:close/>
              </a:path>
            </a:pathLst>
          </a:custGeom>
          <a:solidFill>
            <a:srgbClr val="99CCFF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5935264" y="248326"/>
            <a:ext cx="1016832" cy="10168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 flipH="1">
            <a:off x="6116029" y="398889"/>
            <a:ext cx="707847" cy="978729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66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1</a:t>
            </a:r>
            <a:endParaRPr lang="zh-CN" altLang="en-US" sz="72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66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7292134" y="1603203"/>
            <a:ext cx="825741" cy="1017109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2</a:t>
            </a:r>
            <a:endParaRPr lang="zh-CN" altLang="en-US" sz="72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 Rounded MT Bold" pitchFamily="34" charset="0"/>
              <a:cs typeface="Times New Roman" pitchFamily="18" charset="0"/>
            </a:endParaRPr>
          </a:p>
        </p:txBody>
      </p:sp>
      <p:grpSp>
        <p:nvGrpSpPr>
          <p:cNvPr id="10252" name="组合 37"/>
          <p:cNvGrpSpPr>
            <a:grpSpLocks/>
          </p:cNvGrpSpPr>
          <p:nvPr/>
        </p:nvGrpSpPr>
        <p:grpSpPr bwMode="auto">
          <a:xfrm>
            <a:off x="2790825" y="3817938"/>
            <a:ext cx="5884863" cy="1843087"/>
            <a:chOff x="1211506" y="811722"/>
            <a:chExt cx="6456838" cy="2338155"/>
          </a:xfrm>
        </p:grpSpPr>
        <p:sp>
          <p:nvSpPr>
            <p:cNvPr id="39" name="矩形 3"/>
            <p:cNvSpPr/>
            <p:nvPr/>
          </p:nvSpPr>
          <p:spPr>
            <a:xfrm>
              <a:off x="1211506" y="811722"/>
              <a:ext cx="5737484" cy="2338155"/>
            </a:xfrm>
            <a:custGeom>
              <a:avLst/>
              <a:gdLst>
                <a:gd name="connsiteX0" fmla="*/ 0 w 5400600"/>
                <a:gd name="connsiteY0" fmla="*/ 0 h 1584176"/>
                <a:gd name="connsiteX1" fmla="*/ 5400600 w 5400600"/>
                <a:gd name="connsiteY1" fmla="*/ 0 h 1584176"/>
                <a:gd name="connsiteX2" fmla="*/ 5400600 w 5400600"/>
                <a:gd name="connsiteY2" fmla="*/ 1584176 h 1584176"/>
                <a:gd name="connsiteX3" fmla="*/ 0 w 5400600"/>
                <a:gd name="connsiteY3" fmla="*/ 1584176 h 1584176"/>
                <a:gd name="connsiteX4" fmla="*/ 0 w 5400600"/>
                <a:gd name="connsiteY4" fmla="*/ 0 h 1584176"/>
                <a:gd name="connsiteX0" fmla="*/ 0 w 5400600"/>
                <a:gd name="connsiteY0" fmla="*/ 0 h 2578786"/>
                <a:gd name="connsiteX1" fmla="*/ 5400600 w 5400600"/>
                <a:gd name="connsiteY1" fmla="*/ 0 h 2578786"/>
                <a:gd name="connsiteX2" fmla="*/ 5240179 w 5400600"/>
                <a:gd name="connsiteY2" fmla="*/ 2578786 h 2578786"/>
                <a:gd name="connsiteX3" fmla="*/ 0 w 5400600"/>
                <a:gd name="connsiteY3" fmla="*/ 1584176 h 2578786"/>
                <a:gd name="connsiteX4" fmla="*/ 0 w 5400600"/>
                <a:gd name="connsiteY4" fmla="*/ 0 h 2578786"/>
                <a:gd name="connsiteX0" fmla="*/ 0 w 5384557"/>
                <a:gd name="connsiteY0" fmla="*/ 0 h 2578786"/>
                <a:gd name="connsiteX1" fmla="*/ 5384557 w 5384557"/>
                <a:gd name="connsiteY1" fmla="*/ 1171074 h 2578786"/>
                <a:gd name="connsiteX2" fmla="*/ 5240179 w 5384557"/>
                <a:gd name="connsiteY2" fmla="*/ 2578786 h 2578786"/>
                <a:gd name="connsiteX3" fmla="*/ 0 w 5384557"/>
                <a:gd name="connsiteY3" fmla="*/ 1584176 h 2578786"/>
                <a:gd name="connsiteX4" fmla="*/ 0 w 5384557"/>
                <a:gd name="connsiteY4" fmla="*/ 0 h 2578786"/>
                <a:gd name="connsiteX0" fmla="*/ 0 w 5384557"/>
                <a:gd name="connsiteY0" fmla="*/ 0 h 2257944"/>
                <a:gd name="connsiteX1" fmla="*/ 5384557 w 5384557"/>
                <a:gd name="connsiteY1" fmla="*/ 1171074 h 2257944"/>
                <a:gd name="connsiteX2" fmla="*/ 5240179 w 5384557"/>
                <a:gd name="connsiteY2" fmla="*/ 2257944 h 2257944"/>
                <a:gd name="connsiteX3" fmla="*/ 0 w 5384557"/>
                <a:gd name="connsiteY3" fmla="*/ 1584176 h 2257944"/>
                <a:gd name="connsiteX4" fmla="*/ 0 w 5384557"/>
                <a:gd name="connsiteY4" fmla="*/ 0 h 2257944"/>
                <a:gd name="connsiteX0" fmla="*/ 0 w 5384557"/>
                <a:gd name="connsiteY0" fmla="*/ 0 h 2257944"/>
                <a:gd name="connsiteX1" fmla="*/ 5384557 w 5384557"/>
                <a:gd name="connsiteY1" fmla="*/ 1171074 h 2257944"/>
                <a:gd name="connsiteX2" fmla="*/ 5240179 w 5384557"/>
                <a:gd name="connsiteY2" fmla="*/ 2257944 h 2257944"/>
                <a:gd name="connsiteX3" fmla="*/ 0 w 5384557"/>
                <a:gd name="connsiteY3" fmla="*/ 1840849 h 2257944"/>
                <a:gd name="connsiteX4" fmla="*/ 0 w 5384557"/>
                <a:gd name="connsiteY4" fmla="*/ 0 h 2257944"/>
                <a:gd name="connsiteX0" fmla="*/ 32084 w 5416641"/>
                <a:gd name="connsiteY0" fmla="*/ 0 h 2257944"/>
                <a:gd name="connsiteX1" fmla="*/ 5416641 w 5416641"/>
                <a:gd name="connsiteY1" fmla="*/ 1171074 h 2257944"/>
                <a:gd name="connsiteX2" fmla="*/ 5272263 w 5416641"/>
                <a:gd name="connsiteY2" fmla="*/ 2257944 h 2257944"/>
                <a:gd name="connsiteX3" fmla="*/ 0 w 5416641"/>
                <a:gd name="connsiteY3" fmla="*/ 1664386 h 2257944"/>
                <a:gd name="connsiteX4" fmla="*/ 32084 w 5416641"/>
                <a:gd name="connsiteY4" fmla="*/ 0 h 2257944"/>
                <a:gd name="connsiteX0" fmla="*/ 32084 w 5448726"/>
                <a:gd name="connsiteY0" fmla="*/ 0 h 2562744"/>
                <a:gd name="connsiteX1" fmla="*/ 5416641 w 5448726"/>
                <a:gd name="connsiteY1" fmla="*/ 1171074 h 2562744"/>
                <a:gd name="connsiteX2" fmla="*/ 5448726 w 5448726"/>
                <a:gd name="connsiteY2" fmla="*/ 2562744 h 2562744"/>
                <a:gd name="connsiteX3" fmla="*/ 0 w 5448726"/>
                <a:gd name="connsiteY3" fmla="*/ 1664386 h 2562744"/>
                <a:gd name="connsiteX4" fmla="*/ 32084 w 5448726"/>
                <a:gd name="connsiteY4" fmla="*/ 0 h 2562744"/>
                <a:gd name="connsiteX0" fmla="*/ 32084 w 5737484"/>
                <a:gd name="connsiteY0" fmla="*/ 0 h 2338155"/>
                <a:gd name="connsiteX1" fmla="*/ 5416641 w 5737484"/>
                <a:gd name="connsiteY1" fmla="*/ 1171074 h 2338155"/>
                <a:gd name="connsiteX2" fmla="*/ 5737484 w 5737484"/>
                <a:gd name="connsiteY2" fmla="*/ 2338155 h 2338155"/>
                <a:gd name="connsiteX3" fmla="*/ 0 w 5737484"/>
                <a:gd name="connsiteY3" fmla="*/ 1664386 h 2338155"/>
                <a:gd name="connsiteX4" fmla="*/ 32084 w 5737484"/>
                <a:gd name="connsiteY4" fmla="*/ 0 h 233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7484" h="2338155">
                  <a:moveTo>
                    <a:pt x="32084" y="0"/>
                  </a:moveTo>
                  <a:lnTo>
                    <a:pt x="5416641" y="1171074"/>
                  </a:lnTo>
                  <a:lnTo>
                    <a:pt x="5737484" y="2338155"/>
                  </a:lnTo>
                  <a:lnTo>
                    <a:pt x="0" y="1664386"/>
                  </a:lnTo>
                  <a:lnTo>
                    <a:pt x="32084" y="0"/>
                  </a:lnTo>
                  <a:close/>
                </a:path>
              </a:pathLst>
            </a:custGeom>
            <a:gradFill flip="none" rotWithShape="1">
              <a:gsLst>
                <a:gs pos="12000">
                  <a:srgbClr val="282828"/>
                </a:gs>
                <a:gs pos="0">
                  <a:sysClr val="windowText" lastClr="000000">
                    <a:lumMod val="75000"/>
                    <a:lumOff val="25000"/>
                    <a:shade val="30000"/>
                    <a:satMod val="115000"/>
                  </a:sysClr>
                </a:gs>
                <a:gs pos="85000">
                  <a:sysClr val="windowText" lastClr="000000">
                    <a:lumMod val="75000"/>
                    <a:lumOff val="25000"/>
                    <a:shade val="100000"/>
                    <a:satMod val="115000"/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40" name="圆角矩形 1"/>
            <p:cNvSpPr/>
            <p:nvPr/>
          </p:nvSpPr>
          <p:spPr>
            <a:xfrm>
              <a:off x="1260276" y="811722"/>
              <a:ext cx="6408068" cy="1584951"/>
            </a:xfrm>
            <a:custGeom>
              <a:avLst/>
              <a:gdLst/>
              <a:ahLst/>
              <a:cxnLst/>
              <a:rect l="l" t="t" r="r" b="b"/>
              <a:pathLst>
                <a:path w="6408712" h="1584176">
                  <a:moveTo>
                    <a:pt x="0" y="0"/>
                  </a:moveTo>
                  <a:lnTo>
                    <a:pt x="5616624" y="0"/>
                  </a:lnTo>
                  <a:cubicBezTo>
                    <a:pt x="6054082" y="0"/>
                    <a:pt x="6408712" y="354630"/>
                    <a:pt x="6408712" y="792088"/>
                  </a:cubicBezTo>
                  <a:cubicBezTo>
                    <a:pt x="6408712" y="1229546"/>
                    <a:pt x="6054082" y="1584176"/>
                    <a:pt x="5616624" y="1584176"/>
                  </a:cubicBezTo>
                  <a:lnTo>
                    <a:pt x="0" y="1584176"/>
                  </a:lnTo>
                  <a:close/>
                </a:path>
              </a:pathLst>
            </a:custGeom>
            <a:solidFill>
              <a:srgbClr val="99FF66"/>
            </a:solidFill>
            <a:ln w="25400" cap="flat" cmpd="sng" algn="ctr">
              <a:solidFill>
                <a:srgbClr val="0066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6156176" y="1052736"/>
              <a:ext cx="1152128" cy="115212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762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42" name="矩形 3"/>
          <p:cNvSpPr/>
          <p:nvPr/>
        </p:nvSpPr>
        <p:spPr>
          <a:xfrm>
            <a:off x="1509998" y="2458647"/>
            <a:ext cx="6303282" cy="2144504"/>
          </a:xfrm>
          <a:custGeom>
            <a:avLst/>
            <a:gdLst>
              <a:gd name="connsiteX0" fmla="*/ 0 w 5400600"/>
              <a:gd name="connsiteY0" fmla="*/ 0 h 1584176"/>
              <a:gd name="connsiteX1" fmla="*/ 5400600 w 5400600"/>
              <a:gd name="connsiteY1" fmla="*/ 0 h 1584176"/>
              <a:gd name="connsiteX2" fmla="*/ 5400600 w 5400600"/>
              <a:gd name="connsiteY2" fmla="*/ 1584176 h 1584176"/>
              <a:gd name="connsiteX3" fmla="*/ 0 w 5400600"/>
              <a:gd name="connsiteY3" fmla="*/ 1584176 h 1584176"/>
              <a:gd name="connsiteX4" fmla="*/ 0 w 5400600"/>
              <a:gd name="connsiteY4" fmla="*/ 0 h 1584176"/>
              <a:gd name="connsiteX0" fmla="*/ 0 w 5400600"/>
              <a:gd name="connsiteY0" fmla="*/ 0 h 2578786"/>
              <a:gd name="connsiteX1" fmla="*/ 5400600 w 5400600"/>
              <a:gd name="connsiteY1" fmla="*/ 0 h 2578786"/>
              <a:gd name="connsiteX2" fmla="*/ 5240179 w 5400600"/>
              <a:gd name="connsiteY2" fmla="*/ 2578786 h 2578786"/>
              <a:gd name="connsiteX3" fmla="*/ 0 w 5400600"/>
              <a:gd name="connsiteY3" fmla="*/ 1584176 h 2578786"/>
              <a:gd name="connsiteX4" fmla="*/ 0 w 5400600"/>
              <a:gd name="connsiteY4" fmla="*/ 0 h 2578786"/>
              <a:gd name="connsiteX0" fmla="*/ 0 w 5384557"/>
              <a:gd name="connsiteY0" fmla="*/ 0 h 2578786"/>
              <a:gd name="connsiteX1" fmla="*/ 5384557 w 5384557"/>
              <a:gd name="connsiteY1" fmla="*/ 1171074 h 2578786"/>
              <a:gd name="connsiteX2" fmla="*/ 5240179 w 5384557"/>
              <a:gd name="connsiteY2" fmla="*/ 2578786 h 2578786"/>
              <a:gd name="connsiteX3" fmla="*/ 0 w 5384557"/>
              <a:gd name="connsiteY3" fmla="*/ 1584176 h 2578786"/>
              <a:gd name="connsiteX4" fmla="*/ 0 w 5384557"/>
              <a:gd name="connsiteY4" fmla="*/ 0 h 2578786"/>
              <a:gd name="connsiteX0" fmla="*/ 0 w 5384557"/>
              <a:gd name="connsiteY0" fmla="*/ 0 h 2257944"/>
              <a:gd name="connsiteX1" fmla="*/ 5384557 w 5384557"/>
              <a:gd name="connsiteY1" fmla="*/ 1171074 h 2257944"/>
              <a:gd name="connsiteX2" fmla="*/ 5240179 w 5384557"/>
              <a:gd name="connsiteY2" fmla="*/ 2257944 h 2257944"/>
              <a:gd name="connsiteX3" fmla="*/ 0 w 5384557"/>
              <a:gd name="connsiteY3" fmla="*/ 1584176 h 2257944"/>
              <a:gd name="connsiteX4" fmla="*/ 0 w 5384557"/>
              <a:gd name="connsiteY4" fmla="*/ 0 h 2257944"/>
              <a:gd name="connsiteX0" fmla="*/ 0 w 5384557"/>
              <a:gd name="connsiteY0" fmla="*/ 0 h 2257944"/>
              <a:gd name="connsiteX1" fmla="*/ 5384557 w 5384557"/>
              <a:gd name="connsiteY1" fmla="*/ 1171074 h 2257944"/>
              <a:gd name="connsiteX2" fmla="*/ 5240179 w 5384557"/>
              <a:gd name="connsiteY2" fmla="*/ 2257944 h 2257944"/>
              <a:gd name="connsiteX3" fmla="*/ 0 w 5384557"/>
              <a:gd name="connsiteY3" fmla="*/ 1840849 h 2257944"/>
              <a:gd name="connsiteX4" fmla="*/ 0 w 5384557"/>
              <a:gd name="connsiteY4" fmla="*/ 0 h 2257944"/>
              <a:gd name="connsiteX0" fmla="*/ 32084 w 5416641"/>
              <a:gd name="connsiteY0" fmla="*/ 0 h 2257944"/>
              <a:gd name="connsiteX1" fmla="*/ 5416641 w 5416641"/>
              <a:gd name="connsiteY1" fmla="*/ 1171074 h 2257944"/>
              <a:gd name="connsiteX2" fmla="*/ 5272263 w 5416641"/>
              <a:gd name="connsiteY2" fmla="*/ 2257944 h 2257944"/>
              <a:gd name="connsiteX3" fmla="*/ 0 w 5416641"/>
              <a:gd name="connsiteY3" fmla="*/ 1664386 h 2257944"/>
              <a:gd name="connsiteX4" fmla="*/ 32084 w 5416641"/>
              <a:gd name="connsiteY4" fmla="*/ 0 h 2257944"/>
              <a:gd name="connsiteX0" fmla="*/ 32084 w 5448726"/>
              <a:gd name="connsiteY0" fmla="*/ 0 h 2562744"/>
              <a:gd name="connsiteX1" fmla="*/ 5416641 w 5448726"/>
              <a:gd name="connsiteY1" fmla="*/ 1171074 h 2562744"/>
              <a:gd name="connsiteX2" fmla="*/ 5448726 w 5448726"/>
              <a:gd name="connsiteY2" fmla="*/ 2562744 h 2562744"/>
              <a:gd name="connsiteX3" fmla="*/ 0 w 5448726"/>
              <a:gd name="connsiteY3" fmla="*/ 1664386 h 2562744"/>
              <a:gd name="connsiteX4" fmla="*/ 32084 w 5448726"/>
              <a:gd name="connsiteY4" fmla="*/ 0 h 2562744"/>
              <a:gd name="connsiteX0" fmla="*/ 32084 w 5737484"/>
              <a:gd name="connsiteY0" fmla="*/ 0 h 2338155"/>
              <a:gd name="connsiteX1" fmla="*/ 5416641 w 5737484"/>
              <a:gd name="connsiteY1" fmla="*/ 1171074 h 2338155"/>
              <a:gd name="connsiteX2" fmla="*/ 5737484 w 5737484"/>
              <a:gd name="connsiteY2" fmla="*/ 2338155 h 2338155"/>
              <a:gd name="connsiteX3" fmla="*/ 0 w 5737484"/>
              <a:gd name="connsiteY3" fmla="*/ 1664386 h 2338155"/>
              <a:gd name="connsiteX4" fmla="*/ 32084 w 5737484"/>
              <a:gd name="connsiteY4" fmla="*/ 0 h 2338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7484" h="2338155">
                <a:moveTo>
                  <a:pt x="32084" y="0"/>
                </a:moveTo>
                <a:lnTo>
                  <a:pt x="5416641" y="1171074"/>
                </a:lnTo>
                <a:lnTo>
                  <a:pt x="5737484" y="2338155"/>
                </a:lnTo>
                <a:lnTo>
                  <a:pt x="0" y="1664386"/>
                </a:lnTo>
                <a:lnTo>
                  <a:pt x="32084" y="0"/>
                </a:lnTo>
                <a:close/>
              </a:path>
            </a:pathLst>
          </a:custGeom>
          <a:gradFill flip="none" rotWithShape="1">
            <a:gsLst>
              <a:gs pos="12000">
                <a:srgbClr val="282828"/>
              </a:gs>
              <a:gs pos="0">
                <a:sysClr val="windowText" lastClr="000000">
                  <a:lumMod val="75000"/>
                  <a:lumOff val="25000"/>
                  <a:shade val="30000"/>
                  <a:satMod val="115000"/>
                </a:sysClr>
              </a:gs>
              <a:gs pos="85000">
                <a:sysClr val="windowText" lastClr="000000">
                  <a:lumMod val="75000"/>
                  <a:lumOff val="25000"/>
                  <a:shade val="100000"/>
                  <a:satMod val="115000"/>
                  <a:alpha val="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43" name="圆角矩形 1"/>
          <p:cNvSpPr/>
          <p:nvPr/>
        </p:nvSpPr>
        <p:spPr>
          <a:xfrm>
            <a:off x="1536700" y="2619375"/>
            <a:ext cx="5726113" cy="1135063"/>
          </a:xfrm>
          <a:custGeom>
            <a:avLst/>
            <a:gdLst/>
            <a:ahLst/>
            <a:cxnLst/>
            <a:rect l="l" t="t" r="r" b="b"/>
            <a:pathLst>
              <a:path w="6408712" h="1584176">
                <a:moveTo>
                  <a:pt x="0" y="0"/>
                </a:moveTo>
                <a:lnTo>
                  <a:pt x="5616624" y="0"/>
                </a:lnTo>
                <a:cubicBezTo>
                  <a:pt x="6054082" y="0"/>
                  <a:pt x="6408712" y="354630"/>
                  <a:pt x="6408712" y="792088"/>
                </a:cubicBezTo>
                <a:cubicBezTo>
                  <a:pt x="6408712" y="1229546"/>
                  <a:pt x="6054082" y="1584176"/>
                  <a:pt x="5616624" y="1584176"/>
                </a:cubicBezTo>
                <a:lnTo>
                  <a:pt x="0" y="1584176"/>
                </a:lnTo>
                <a:close/>
              </a:path>
            </a:pathLst>
          </a:custGeom>
          <a:solidFill>
            <a:srgbClr val="99CCFF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6116029" y="2665377"/>
            <a:ext cx="1016832" cy="10168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 flipH="1">
            <a:off x="6251601" y="2788088"/>
            <a:ext cx="825741" cy="1017109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66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3</a:t>
            </a:r>
            <a:endParaRPr lang="zh-CN" altLang="en-US" sz="72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66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flipH="1">
            <a:off x="7416266" y="4084793"/>
            <a:ext cx="825741" cy="1017109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009ED6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4</a:t>
            </a:r>
            <a:endParaRPr lang="zh-CN" altLang="en-US" sz="72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009ED6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 flipH="1">
            <a:off x="2027238" y="314325"/>
            <a:ext cx="3956050" cy="1168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1400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Указ Президента РФ  от 07.05.2018г №204 </a:t>
            </a:r>
          </a:p>
          <a:p>
            <a:pPr algn="ctr" eaLnBrk="1" hangingPunct="1">
              <a:defRPr/>
            </a:pPr>
            <a:r>
              <a:rPr lang="ru-RU" altLang="ru-RU" sz="1400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«О национальных целях и стратегических </a:t>
            </a:r>
          </a:p>
          <a:p>
            <a:pPr algn="ctr" eaLnBrk="1" hangingPunct="1">
              <a:defRPr/>
            </a:pPr>
            <a:r>
              <a:rPr lang="ru-RU" altLang="ru-RU" sz="1400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задачах развитии  Российской Федерации</a:t>
            </a:r>
          </a:p>
          <a:p>
            <a:pPr algn="ctr" eaLnBrk="1" hangingPunct="1">
              <a:defRPr/>
            </a:pPr>
            <a:r>
              <a:rPr lang="ru-RU" altLang="ru-RU" sz="1400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на период до 2024»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kern="0" dirty="0">
              <a:solidFill>
                <a:sysClr val="window" lastClr="FFFFFF"/>
              </a:solidFill>
              <a:ea typeface="微软雅黑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 flipH="1">
            <a:off x="1654175" y="2760663"/>
            <a:ext cx="4329113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1400" b="1" dirty="0">
                <a:latin typeface="Arial Narrow" panose="020B0606020202030204" pitchFamily="34" charset="0"/>
              </a:rPr>
              <a:t>Приказ </a:t>
            </a:r>
            <a:r>
              <a:rPr lang="ru-RU" altLang="ru-RU" sz="1400" b="1" dirty="0">
                <a:latin typeface="Arial Narrow" panose="020B0606020202030204" pitchFamily="34" charset="0"/>
              </a:rPr>
              <a:t>МО и </a:t>
            </a:r>
            <a:r>
              <a:rPr lang="ru-RU" altLang="ru-RU" sz="1400" b="1" dirty="0">
                <a:latin typeface="Arial Narrow" panose="020B0606020202030204" pitchFamily="34" charset="0"/>
              </a:rPr>
              <a:t>науки Пермского края  от 15.04.2021 № 26-01-06-381 «О </a:t>
            </a:r>
            <a:r>
              <a:rPr lang="ru-RU" altLang="ru-RU" sz="1400" b="1" dirty="0">
                <a:latin typeface="Arial Narrow" panose="020B0606020202030204" pitchFamily="34" charset="0"/>
              </a:rPr>
              <a:t>внедрения </a:t>
            </a:r>
            <a:r>
              <a:rPr lang="ru-RU" altLang="ru-RU" sz="1400" b="1" dirty="0">
                <a:latin typeface="Arial Narrow" panose="020B0606020202030204" pitchFamily="34" charset="0"/>
              </a:rPr>
              <a:t>целевой модели цифровой образовательной среды в </a:t>
            </a:r>
            <a:r>
              <a:rPr lang="ru-RU" altLang="ru-RU" sz="1400" b="1" dirty="0">
                <a:latin typeface="Arial Narrow" panose="020B0606020202030204" pitchFamily="34" charset="0"/>
              </a:rPr>
              <a:t>2020-2024 годах»</a:t>
            </a:r>
            <a:endParaRPr lang="ru-RU" altLang="ru-RU" sz="1600" b="1" dirty="0">
              <a:latin typeface="Arial Black" panose="020B0A040201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kern="0" dirty="0">
              <a:solidFill>
                <a:sysClr val="window" lastClr="FFFFFF"/>
              </a:solidFill>
              <a:ea typeface="微软雅黑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 flipH="1">
            <a:off x="3003550" y="1470025"/>
            <a:ext cx="4249738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1400" b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Федеральный проект  «Цифровая образовательная среда» национального проекта «Образование», </a:t>
            </a:r>
          </a:p>
          <a:p>
            <a:pPr algn="ctr" eaLnBrk="1" hangingPunct="1">
              <a:defRPr/>
            </a:pPr>
            <a:r>
              <a:rPr lang="ru-RU" altLang="ru-RU" sz="1400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приказ №649 от 2 декабря 2019г. «Об утверждении Целевой модели цифровой образовательной среды»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kern="0">
                <a:solidFill>
                  <a:sysClr val="window" lastClr="FFFFFF"/>
                </a:solidFill>
                <a:ea typeface="微软雅黑" pitchFamily="34" charset="-122"/>
              </a:rPr>
              <a:t>. </a:t>
            </a:r>
            <a:endParaRPr lang="en-US" altLang="zh-CN" sz="1400" kern="0" dirty="0">
              <a:solidFill>
                <a:sysClr val="window" lastClr="FFFFFF"/>
              </a:solidFill>
              <a:ea typeface="微软雅黑" pitchFamily="34" charset="-122"/>
            </a:endParaRPr>
          </a:p>
        </p:txBody>
      </p:sp>
      <p:sp>
        <p:nvSpPr>
          <p:cNvPr id="10265" name="TextBox 53"/>
          <p:cNvSpPr txBox="1">
            <a:spLocks noChangeArrowheads="1"/>
          </p:cNvSpPr>
          <p:nvPr/>
        </p:nvSpPr>
        <p:spPr bwMode="auto">
          <a:xfrm flipH="1">
            <a:off x="3027363" y="4084638"/>
            <a:ext cx="424973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latin typeface="Arial Narrow" panose="020B0606020202030204" pitchFamily="34" charset="0"/>
              </a:rPr>
              <a:t>Устав Муниципального  бюджетного общеобразовательного  учреждения </a:t>
            </a:r>
          </a:p>
          <a:p>
            <a:pPr algn="ctr" eaLnBrk="1" hangingPunct="1"/>
            <a:r>
              <a:rPr lang="ru-RU" altLang="ru-RU" sz="1400" b="1">
                <a:latin typeface="Arial Narrow" panose="020B0606020202030204" pitchFamily="34" charset="0"/>
              </a:rPr>
              <a:t>«Верещагинский образовательный комплекс»</a:t>
            </a:r>
          </a:p>
        </p:txBody>
      </p:sp>
      <p:sp>
        <p:nvSpPr>
          <p:cNvPr id="10266" name="TextBox 54"/>
          <p:cNvSpPr txBox="1">
            <a:spLocks noChangeArrowheads="1"/>
          </p:cNvSpPr>
          <p:nvPr/>
        </p:nvSpPr>
        <p:spPr bwMode="auto">
          <a:xfrm rot="5400000">
            <a:off x="-1285875" y="2894013"/>
            <a:ext cx="4254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zh-CN" sz="3600" b="1">
                <a:solidFill>
                  <a:srgbClr val="002060"/>
                </a:solidFill>
                <a:latin typeface="Arial Black" panose="020B0A04020102020204" pitchFamily="34" charset="0"/>
                <a:ea typeface="Microsoft YaHei" pitchFamily="34" charset="-122"/>
                <a:cs typeface="Times New Roman" panose="02020603050405020304" pitchFamily="18" charset="0"/>
              </a:rPr>
              <a:t>Нормативно-правовая база</a:t>
            </a:r>
            <a:endParaRPr lang="en-US" altLang="zh-CN" sz="3600" b="1">
              <a:solidFill>
                <a:srgbClr val="002060"/>
              </a:solidFill>
              <a:latin typeface="Arial Black" panose="020B0A04020102020204" pitchFamily="34" charset="0"/>
              <a:ea typeface="Microsoft YaHei" pitchFamily="34" charset="-122"/>
              <a:cs typeface="Times New Roman" panose="02020603050405020304" pitchFamily="18" charset="0"/>
            </a:endParaRPr>
          </a:p>
        </p:txBody>
      </p:sp>
      <p:sp>
        <p:nvSpPr>
          <p:cNvPr id="56" name="圆角矩形 1"/>
          <p:cNvSpPr/>
          <p:nvPr/>
        </p:nvSpPr>
        <p:spPr>
          <a:xfrm>
            <a:off x="1654175" y="5075238"/>
            <a:ext cx="5726113" cy="1136650"/>
          </a:xfrm>
          <a:custGeom>
            <a:avLst/>
            <a:gdLst/>
            <a:ahLst/>
            <a:cxnLst/>
            <a:rect l="l" t="t" r="r" b="b"/>
            <a:pathLst>
              <a:path w="6408712" h="1584176">
                <a:moveTo>
                  <a:pt x="0" y="0"/>
                </a:moveTo>
                <a:lnTo>
                  <a:pt x="5616624" y="0"/>
                </a:lnTo>
                <a:cubicBezTo>
                  <a:pt x="6054082" y="0"/>
                  <a:pt x="6408712" y="354630"/>
                  <a:pt x="6408712" y="792088"/>
                </a:cubicBezTo>
                <a:cubicBezTo>
                  <a:pt x="6408712" y="1229546"/>
                  <a:pt x="6054082" y="1584176"/>
                  <a:pt x="5616624" y="1584176"/>
                </a:cubicBezTo>
                <a:lnTo>
                  <a:pt x="0" y="1584176"/>
                </a:lnTo>
                <a:close/>
              </a:path>
            </a:pathLst>
          </a:custGeom>
          <a:solidFill>
            <a:srgbClr val="99CCFF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57" name="椭圆 43"/>
          <p:cNvSpPr/>
          <p:nvPr/>
        </p:nvSpPr>
        <p:spPr>
          <a:xfrm>
            <a:off x="6234046" y="5122105"/>
            <a:ext cx="1016832" cy="10168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 flipH="1">
            <a:off x="6369618" y="5244816"/>
            <a:ext cx="825741" cy="1017109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72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66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5</a:t>
            </a:r>
            <a:endParaRPr lang="zh-CN" altLang="en-US" sz="72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66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0272" name="TextBox 58"/>
          <p:cNvSpPr txBox="1">
            <a:spLocks noChangeArrowheads="1"/>
          </p:cNvSpPr>
          <p:nvPr/>
        </p:nvSpPr>
        <p:spPr bwMode="auto">
          <a:xfrm flipH="1">
            <a:off x="1966913" y="5284788"/>
            <a:ext cx="39560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latin typeface="Arial Narrow" panose="020B0606020202030204" pitchFamily="34" charset="0"/>
              </a:rPr>
              <a:t>Концепция развития МБОУ «ВОК»</a:t>
            </a:r>
          </a:p>
          <a:p>
            <a:pPr algn="ctr" eaLnBrk="1" hangingPunct="1"/>
            <a:r>
              <a:rPr lang="ru-RU" altLang="ru-RU" sz="1400" b="1">
                <a:latin typeface="Arial Narrow" panose="020B0606020202030204" pitchFamily="34" charset="0"/>
              </a:rPr>
              <a:t> «Верещагинский образовательный комплекс – </a:t>
            </a:r>
          </a:p>
          <a:p>
            <a:pPr algn="ctr" eaLnBrk="1" hangingPunct="1"/>
            <a:r>
              <a:rPr lang="ru-RU" altLang="ru-RU" sz="1400" b="1">
                <a:latin typeface="Arial Narrow" panose="020B0606020202030204" pitchFamily="34" charset="0"/>
              </a:rPr>
              <a:t>Школа социального успеха»</a:t>
            </a:r>
          </a:p>
        </p:txBody>
      </p:sp>
      <p:pic>
        <p:nvPicPr>
          <p:cNvPr id="102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-193675"/>
            <a:ext cx="2049463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5" b="25693"/>
          <a:stretch/>
        </p:blipFill>
        <p:spPr bwMode="auto">
          <a:xfrm>
            <a:off x="7534938" y="54552"/>
            <a:ext cx="1475656" cy="5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4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Работа с родителями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9" name="Line 253"/>
          <p:cNvSpPr>
            <a:spLocks noChangeShapeType="1"/>
          </p:cNvSpPr>
          <p:nvPr/>
        </p:nvSpPr>
        <p:spPr bwMode="gray">
          <a:xfrm>
            <a:off x="563488" y="5090198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Rectangle 254"/>
          <p:cNvSpPr>
            <a:spLocks noChangeArrowheads="1"/>
          </p:cNvSpPr>
          <p:nvPr/>
        </p:nvSpPr>
        <p:spPr bwMode="gray">
          <a:xfrm rot="3419336">
            <a:off x="279325" y="4513936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" name="Text Box 255"/>
          <p:cNvSpPr txBox="1">
            <a:spLocks noChangeArrowheads="1"/>
          </p:cNvSpPr>
          <p:nvPr/>
        </p:nvSpPr>
        <p:spPr bwMode="gray">
          <a:xfrm>
            <a:off x="334888" y="455679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2" name="Line 256"/>
          <p:cNvSpPr>
            <a:spLocks noChangeShapeType="1"/>
          </p:cNvSpPr>
          <p:nvPr/>
        </p:nvSpPr>
        <p:spPr bwMode="gray">
          <a:xfrm>
            <a:off x="563488" y="2575598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Rectangle 257"/>
          <p:cNvSpPr>
            <a:spLocks noChangeArrowheads="1"/>
          </p:cNvSpPr>
          <p:nvPr/>
        </p:nvSpPr>
        <p:spPr bwMode="gray">
          <a:xfrm rot="3419336">
            <a:off x="207317" y="199933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8" name="Text Box 259"/>
          <p:cNvSpPr txBox="1">
            <a:spLocks noChangeArrowheads="1"/>
          </p:cNvSpPr>
          <p:nvPr/>
        </p:nvSpPr>
        <p:spPr bwMode="gray">
          <a:xfrm>
            <a:off x="334888" y="204219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9" name="Line 260"/>
          <p:cNvSpPr>
            <a:spLocks noChangeShapeType="1"/>
          </p:cNvSpPr>
          <p:nvPr/>
        </p:nvSpPr>
        <p:spPr bwMode="gray">
          <a:xfrm>
            <a:off x="563488" y="3413798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Rectangle 261"/>
          <p:cNvSpPr>
            <a:spLocks noChangeArrowheads="1"/>
          </p:cNvSpPr>
          <p:nvPr/>
        </p:nvSpPr>
        <p:spPr bwMode="gray">
          <a:xfrm rot="3419336">
            <a:off x="279325" y="283753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4" name="Text Box 262"/>
          <p:cNvSpPr txBox="1">
            <a:spLocks noChangeArrowheads="1"/>
          </p:cNvSpPr>
          <p:nvPr/>
        </p:nvSpPr>
        <p:spPr bwMode="gray">
          <a:xfrm>
            <a:off x="334888" y="288039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45" name="Line 263"/>
          <p:cNvSpPr>
            <a:spLocks noChangeShapeType="1"/>
          </p:cNvSpPr>
          <p:nvPr/>
        </p:nvSpPr>
        <p:spPr bwMode="gray">
          <a:xfrm>
            <a:off x="565076" y="4250411"/>
            <a:ext cx="4799012" cy="1587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Rectangle 264"/>
          <p:cNvSpPr>
            <a:spLocks noChangeArrowheads="1"/>
          </p:cNvSpPr>
          <p:nvPr/>
        </p:nvSpPr>
        <p:spPr bwMode="gray">
          <a:xfrm rot="3419336">
            <a:off x="279325" y="3675736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7" name="Text Box 265"/>
          <p:cNvSpPr txBox="1">
            <a:spLocks noChangeArrowheads="1"/>
          </p:cNvSpPr>
          <p:nvPr/>
        </p:nvSpPr>
        <p:spPr bwMode="gray">
          <a:xfrm>
            <a:off x="334888" y="371859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48" name="Line 266"/>
          <p:cNvSpPr>
            <a:spLocks noChangeShapeType="1"/>
          </p:cNvSpPr>
          <p:nvPr/>
        </p:nvSpPr>
        <p:spPr bwMode="gray">
          <a:xfrm>
            <a:off x="563488" y="5950623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9" name="Rectangle 267"/>
          <p:cNvSpPr>
            <a:spLocks noChangeArrowheads="1"/>
          </p:cNvSpPr>
          <p:nvPr/>
        </p:nvSpPr>
        <p:spPr bwMode="ltGray">
          <a:xfrm rot="3419336">
            <a:off x="279325" y="5374361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0" name="Text Box 268"/>
          <p:cNvSpPr txBox="1">
            <a:spLocks noChangeArrowheads="1"/>
          </p:cNvSpPr>
          <p:nvPr/>
        </p:nvSpPr>
        <p:spPr bwMode="gray">
          <a:xfrm>
            <a:off x="334888" y="541722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51" name="Text Box 269"/>
          <p:cNvSpPr txBox="1">
            <a:spLocks noChangeArrowheads="1"/>
          </p:cNvSpPr>
          <p:nvPr/>
        </p:nvSpPr>
        <p:spPr bwMode="gray">
          <a:xfrm>
            <a:off x="1630288" y="2948661"/>
            <a:ext cx="323999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rgbClr val="002060"/>
                </a:solidFill>
                <a:latin typeface="Arial" charset="0"/>
              </a:rPr>
              <a:t>Социальный статус</a:t>
            </a:r>
            <a:endParaRPr lang="en-US" sz="24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52" name="Text Box 270"/>
          <p:cNvSpPr txBox="1">
            <a:spLocks noChangeArrowheads="1"/>
          </p:cNvSpPr>
          <p:nvPr/>
        </p:nvSpPr>
        <p:spPr bwMode="gray">
          <a:xfrm>
            <a:off x="1630288" y="3788448"/>
            <a:ext cx="327737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rgbClr val="002060"/>
                </a:solidFill>
                <a:latin typeface="Arial" charset="0"/>
              </a:rPr>
              <a:t>Микроклимат семьи</a:t>
            </a:r>
            <a:endParaRPr lang="en-US" sz="24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53" name="Text Box 271"/>
          <p:cNvSpPr txBox="1">
            <a:spLocks noChangeArrowheads="1"/>
          </p:cNvSpPr>
          <p:nvPr/>
        </p:nvSpPr>
        <p:spPr bwMode="gray">
          <a:xfrm>
            <a:off x="1630288" y="4629823"/>
            <a:ext cx="325512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rgbClr val="002060"/>
                </a:solidFill>
                <a:latin typeface="Arial" charset="0"/>
              </a:rPr>
              <a:t>Запросы родителей</a:t>
            </a:r>
            <a:endParaRPr lang="en-US" sz="24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54" name="Text Box 272"/>
          <p:cNvSpPr txBox="1">
            <a:spLocks noChangeArrowheads="1"/>
          </p:cNvSpPr>
          <p:nvPr/>
        </p:nvSpPr>
        <p:spPr bwMode="gray">
          <a:xfrm>
            <a:off x="888936" y="5417223"/>
            <a:ext cx="710155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rgbClr val="002060"/>
                </a:solidFill>
                <a:latin typeface="Arial" charset="0"/>
              </a:rPr>
              <a:t>Культура педагогической грамотности семьи</a:t>
            </a:r>
            <a:endParaRPr lang="en-US" sz="24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4" name="Text Box 269"/>
          <p:cNvSpPr txBox="1">
            <a:spLocks noChangeArrowheads="1"/>
          </p:cNvSpPr>
          <p:nvPr/>
        </p:nvSpPr>
        <p:spPr bwMode="gray">
          <a:xfrm>
            <a:off x="1227190" y="2015383"/>
            <a:ext cx="49714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rgbClr val="002060"/>
                </a:solidFill>
                <a:latin typeface="Arial" charset="0"/>
              </a:rPr>
              <a:t>Дифференцированный подход</a:t>
            </a:r>
            <a:endParaRPr lang="en-US" sz="2400" b="1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25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5" b="25693"/>
          <a:stretch/>
        </p:blipFill>
        <p:spPr bwMode="auto">
          <a:xfrm>
            <a:off x="7252667" y="88613"/>
            <a:ext cx="1475656" cy="5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30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«</a:t>
            </a:r>
            <a:r>
              <a:rPr lang="ru-RU" b="1" dirty="0" smtClean="0">
                <a:solidFill>
                  <a:srgbClr val="FFFF00"/>
                </a:solidFill>
              </a:rPr>
              <a:t>Там-там»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056" name="Picture 8" descr="https://versiya.info/uploads/posts/2017-12/1514566056_lid_image1436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139" y="2564904"/>
            <a:ext cx="3689861" cy="329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Мессенджер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ТамТам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предназначен для бесплатного общения: обмена звонками, текстовыми сообщениями, а также передачи файлов и другого контента в режиме, приближенном к реальному времени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видеозвонки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100 участников помогут собрать коллег или друзей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Вся переписка хранится в облаке, не нужно тратить память телефона;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Неограниченное место для хранения ваших файлов;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Отправка файлов до 2Гб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5" b="25693"/>
          <a:stretch/>
        </p:blipFill>
        <p:spPr bwMode="auto">
          <a:xfrm>
            <a:off x="7299069" y="104111"/>
            <a:ext cx="1475656" cy="5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001"/>
            <a:ext cx="6840760" cy="2088232"/>
          </a:xfrm>
        </p:spPr>
        <p:txBody>
          <a:bodyPr>
            <a:normAutofit fontScale="90000"/>
          </a:bodyPr>
          <a:lstStyle/>
          <a:p>
            <a:r>
              <a:rPr lang="ru-RU" sz="7300" b="1" dirty="0" smtClean="0">
                <a:solidFill>
                  <a:srgbClr val="FFFF00"/>
                </a:solidFill>
              </a:rPr>
              <a:t>«</a:t>
            </a:r>
            <a:r>
              <a:rPr lang="ru-RU" sz="7300" b="1" dirty="0" err="1" smtClean="0">
                <a:solidFill>
                  <a:srgbClr val="FFFF00"/>
                </a:solidFill>
              </a:rPr>
              <a:t>Сферум</a:t>
            </a:r>
            <a:r>
              <a:rPr lang="ru-RU" sz="7300" b="1" dirty="0" smtClean="0">
                <a:solidFill>
                  <a:srgbClr val="FFFF00"/>
                </a:solidFill>
              </a:rPr>
              <a:t>»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(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Hangouts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Skype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расписания.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домашнего задания.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домашних заданий в электронном формате.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домашних заданий, контрольных и других работ на облачном хранилище платформе.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собраний с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коллегами.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дополнительной информации на различные темы, которая будет полезна для обучения.</a:t>
            </a:r>
          </a:p>
          <a:p>
            <a:pPr marL="0" indent="0">
              <a:spcBef>
                <a:spcPts val="0"/>
              </a:spcBef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it-cube39.ru/wp-content/uploads/2021/04/image_2021-04-22_12-05-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124" y="1844824"/>
            <a:ext cx="358426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5" b="25693"/>
          <a:stretch/>
        </p:blipFill>
        <p:spPr bwMode="auto">
          <a:xfrm>
            <a:off x="7279803" y="89812"/>
            <a:ext cx="1475656" cy="5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88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da2789cc4d2081c73954973b26bc55adfb1a4"/>
</p:tagLst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2671</TotalTime>
  <Words>467</Words>
  <Application>Microsoft Office PowerPoint</Application>
  <PresentationFormat>Экран (4:3)</PresentationFormat>
  <Paragraphs>130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Microsoft YaHei</vt:lpstr>
      <vt:lpstr>Microsoft YaHei</vt:lpstr>
      <vt:lpstr>SimSun</vt:lpstr>
      <vt:lpstr>Arial</vt:lpstr>
      <vt:lpstr>Arial Black</vt:lpstr>
      <vt:lpstr>Arial Narrow</vt:lpstr>
      <vt:lpstr>Arial Rounded MT Bold</vt:lpstr>
      <vt:lpstr>Calibri</vt:lpstr>
      <vt:lpstr>等线</vt:lpstr>
      <vt:lpstr>Times New Roman</vt:lpstr>
      <vt:lpstr>Тема Office</vt:lpstr>
      <vt:lpstr>Цифровые инструменты, как один из способов взаимодействия педагога с семьями воспитанников</vt:lpstr>
      <vt:lpstr> «Нужно переходить к принципиально новым, в том числе индивидуальным технологиям обучения, с ранних лет прививать готовность к изменениям, к творческому поиску, умению работать в команде, что важно в современном мире, навыкам жизни в цифровую эпоху»  Предвыборное послание Президента РФ В.В. Путина Федеральному Собранию 1 марта 2018</vt:lpstr>
      <vt:lpstr>Цифровая образовательная среда (ЦОС)</vt:lpstr>
      <vt:lpstr>Цифровая образовательная среда образовательного учреждения</vt:lpstr>
      <vt:lpstr>Презентация PowerPoint</vt:lpstr>
      <vt:lpstr>Презентация PowerPoint</vt:lpstr>
      <vt:lpstr>Работа с родителями</vt:lpstr>
      <vt:lpstr>«Там-там»</vt:lpstr>
      <vt:lpstr>«Сферум» (Zoom, Google Hangouts, Skype и др.) </vt:lpstr>
      <vt:lpstr>«ICQ»</vt:lpstr>
      <vt:lpstr>«Яндекс-формы»</vt:lpstr>
      <vt:lpstr>«QR-код»</vt:lpstr>
      <vt:lpstr>Использование QR-кода</vt:lpstr>
      <vt:lpstr>Домашнее задание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Смарт часы</dc:title>
  <dc:creator>obstinate</dc:creator>
  <dc:description>Шаблон презентации с сайта https://presentation-creation.ru/</dc:description>
  <cp:lastModifiedBy>Мария</cp:lastModifiedBy>
  <cp:revision>1163</cp:revision>
  <dcterms:created xsi:type="dcterms:W3CDTF">2018-02-25T09:09:03Z</dcterms:created>
  <dcterms:modified xsi:type="dcterms:W3CDTF">2022-03-21T13:35:07Z</dcterms:modified>
</cp:coreProperties>
</file>