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20" r:id="rId6"/>
    <p:sldMasterId id="2147483732" r:id="rId7"/>
    <p:sldMasterId id="2147483744" r:id="rId8"/>
  </p:sldMasterIdLst>
  <p:notesMasterIdLst>
    <p:notesMasterId r:id="rId38"/>
  </p:notesMasterIdLst>
  <p:sldIdLst>
    <p:sldId id="262" r:id="rId9"/>
    <p:sldId id="257" r:id="rId10"/>
    <p:sldId id="256" r:id="rId11"/>
    <p:sldId id="263" r:id="rId12"/>
    <p:sldId id="260" r:id="rId13"/>
    <p:sldId id="261" r:id="rId14"/>
    <p:sldId id="258" r:id="rId15"/>
    <p:sldId id="264" r:id="rId16"/>
    <p:sldId id="265" r:id="rId17"/>
    <p:sldId id="267" r:id="rId18"/>
    <p:sldId id="268" r:id="rId19"/>
    <p:sldId id="269" r:id="rId20"/>
    <p:sldId id="270" r:id="rId21"/>
    <p:sldId id="273" r:id="rId22"/>
    <p:sldId id="271" r:id="rId23"/>
    <p:sldId id="274" r:id="rId24"/>
    <p:sldId id="272" r:id="rId25"/>
    <p:sldId id="283" r:id="rId26"/>
    <p:sldId id="275" r:id="rId27"/>
    <p:sldId id="276" r:id="rId28"/>
    <p:sldId id="277" r:id="rId29"/>
    <p:sldId id="278" r:id="rId30"/>
    <p:sldId id="279" r:id="rId31"/>
    <p:sldId id="281" r:id="rId32"/>
    <p:sldId id="282" r:id="rId33"/>
    <p:sldId id="284" r:id="rId34"/>
    <p:sldId id="280" r:id="rId35"/>
    <p:sldId id="259" r:id="rId36"/>
    <p:sldId id="286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6400E-3B12-46DB-8CD5-F8F4686CD609}" type="datetimeFigureOut">
              <a:rPr lang="ru-RU" smtClean="0"/>
              <a:t>чт 20.10.22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5F96D-79D4-4019-9BED-495EEB072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54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2DB34B-94B6-4A36-B0D0-734270EE8767}" type="slidenum">
              <a:rPr lang="ru-RU" altLang="ru-RU" smtClean="0">
                <a:cs typeface="Arial" pitchFamily="34" charset="0"/>
              </a:rPr>
              <a:pPr/>
              <a:t>26</a:t>
            </a:fld>
            <a:endParaRPr lang="ru-RU" altLang="ru-RU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3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BA6F-6ACA-42BC-8324-F9969ACE3714}" type="datetimeFigureOut">
              <a:rPr lang="ru-RU" smtClean="0"/>
              <a:pPr/>
              <a:t>чт 20.10.22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6C50-177B-4F58-B4B6-7A52186C1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07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BA6F-6ACA-42BC-8324-F9969ACE3714}" type="datetimeFigureOut">
              <a:rPr lang="ru-RU" smtClean="0"/>
              <a:pPr/>
              <a:t>чт 20.10.22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6C50-177B-4F58-B4B6-7A52186C1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27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BA6F-6ACA-42BC-8324-F9969ACE3714}" type="datetimeFigureOut">
              <a:rPr lang="ru-RU" smtClean="0"/>
              <a:pPr/>
              <a:t>чт 20.10.22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6C50-177B-4F58-B4B6-7A52186C1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51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ACDF-74F8-4800-AC36-7CCF30A860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5C7D-EEB1-4D54-AB01-A4147995DF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7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ACDF-74F8-4800-AC36-7CCF30A860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5C7D-EEB1-4D54-AB01-A4147995DF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63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ACDF-74F8-4800-AC36-7CCF30A860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5C7D-EEB1-4D54-AB01-A4147995DF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75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ACDF-74F8-4800-AC36-7CCF30A860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5C7D-EEB1-4D54-AB01-A4147995DF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67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ACDF-74F8-4800-AC36-7CCF30A860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5C7D-EEB1-4D54-AB01-A4147995DF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42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ACDF-74F8-4800-AC36-7CCF30A860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5C7D-EEB1-4D54-AB01-A4147995DF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4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ACDF-74F8-4800-AC36-7CCF30A860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5C7D-EEB1-4D54-AB01-A4147995DF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8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ACDF-74F8-4800-AC36-7CCF30A860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5C7D-EEB1-4D54-AB01-A4147995DF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7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BA6F-6ACA-42BC-8324-F9969ACE3714}" type="datetimeFigureOut">
              <a:rPr lang="ru-RU" smtClean="0"/>
              <a:pPr/>
              <a:t>чт 20.10.22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6C50-177B-4F58-B4B6-7A52186C1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485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ACDF-74F8-4800-AC36-7CCF30A860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5C7D-EEB1-4D54-AB01-A4147995DF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57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ACDF-74F8-4800-AC36-7CCF30A860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5C7D-EEB1-4D54-AB01-A4147995DF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0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ACDF-74F8-4800-AC36-7CCF30A860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5C7D-EEB1-4D54-AB01-A4147995DF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76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9EBE-D681-4DDE-9A0E-F4AA04C605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9577-675E-43A3-BE60-91050781F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71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9EBE-D681-4DDE-9A0E-F4AA04C605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9577-675E-43A3-BE60-91050781F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03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9EBE-D681-4DDE-9A0E-F4AA04C605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9577-675E-43A3-BE60-91050781F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66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9EBE-D681-4DDE-9A0E-F4AA04C605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9577-675E-43A3-BE60-91050781F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29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9EBE-D681-4DDE-9A0E-F4AA04C605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9577-675E-43A3-BE60-91050781F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50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9EBE-D681-4DDE-9A0E-F4AA04C605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9577-675E-43A3-BE60-91050781F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15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9EBE-D681-4DDE-9A0E-F4AA04C605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9577-675E-43A3-BE60-91050781F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6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BA6F-6ACA-42BC-8324-F9969ACE3714}" type="datetimeFigureOut">
              <a:rPr lang="ru-RU" smtClean="0"/>
              <a:pPr/>
              <a:t>чт 20.10.22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6C50-177B-4F58-B4B6-7A52186C1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879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9EBE-D681-4DDE-9A0E-F4AA04C605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9577-675E-43A3-BE60-91050781F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240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9EBE-D681-4DDE-9A0E-F4AA04C605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9577-675E-43A3-BE60-91050781F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7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9EBE-D681-4DDE-9A0E-F4AA04C605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9577-675E-43A3-BE60-91050781F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59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9EBE-D681-4DDE-9A0E-F4AA04C605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9577-675E-43A3-BE60-91050781F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22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8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60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099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350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02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9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BA6F-6ACA-42BC-8324-F9969ACE3714}" type="datetimeFigureOut">
              <a:rPr lang="ru-RU" smtClean="0"/>
              <a:pPr/>
              <a:t>чт 20.10.22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6C50-177B-4F58-B4B6-7A52186C1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26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895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258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968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807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179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262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848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868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301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8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BA6F-6ACA-42BC-8324-F9969ACE3714}" type="datetimeFigureOut">
              <a:rPr lang="ru-RU" smtClean="0"/>
              <a:pPr/>
              <a:t>чт 20.10.22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6C50-177B-4F58-B4B6-7A52186C1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9223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896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270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206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12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744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881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183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226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612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4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BA6F-6ACA-42BC-8324-F9969ACE3714}" type="datetimeFigureOut">
              <a:rPr lang="ru-RU" smtClean="0"/>
              <a:pPr/>
              <a:t>чт 20.10.22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6C50-177B-4F58-B4B6-7A52186C1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5767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660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874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093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869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228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882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79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823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340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5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BA6F-6ACA-42BC-8324-F9969ACE3714}" type="datetimeFigureOut">
              <a:rPr lang="ru-RU" smtClean="0"/>
              <a:pPr/>
              <a:t>чт 20.10.22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6C50-177B-4F58-B4B6-7A52186C1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8017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231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663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633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700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87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401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888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830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928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2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BA6F-6ACA-42BC-8324-F9969ACE3714}" type="datetimeFigureOut">
              <a:rPr lang="ru-RU" smtClean="0"/>
              <a:pPr/>
              <a:t>чт 20.10.22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6C50-177B-4F58-B4B6-7A52186C1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8873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191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38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465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446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530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290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946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343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0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BA6F-6ACA-42BC-8324-F9969ACE3714}" type="datetimeFigureOut">
              <a:rPr lang="ru-RU" smtClean="0"/>
              <a:pPr/>
              <a:t>чт 20.10.22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6C50-177B-4F58-B4B6-7A52186C1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97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CBA6F-6ACA-42BC-8324-F9969ACE3714}" type="datetimeFigureOut">
              <a:rPr lang="ru-RU" smtClean="0"/>
              <a:pPr/>
              <a:t>чт 20.10.22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36C50-177B-4F58-B4B6-7A52186C1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69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AACDF-74F8-4800-AC36-7CCF30A860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55C7D-EEB1-4D54-AB01-A4147995DF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9EBE-D681-4DDE-9A0E-F4AA04C605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29577-675E-43A3-BE60-91050781F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3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2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4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5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4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76369-B754-4D7B-8398-0C3EBAF48B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20.10.22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3A94-C2D5-4003-AF24-A3B98FCE6B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mpkrf.ru/wp-content/uploads/2018/09/46.met-rek-pmpk-vk-1074-07-ot-23.05.2016.pdf" TargetMode="External"/><Relationship Id="rId2" Type="http://schemas.openxmlformats.org/officeDocument/2006/relationships/hyperlink" Target="https://pmpkrf.ru/wp-content/uploads/2018/09/Polozhenie-o-PMPK.pdf" TargetMode="Externa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pmpkrf.ru/wp-content/uploads/2022/03/Rekomendatsii-dlya-PMPK-po-organizatsii-distantsionnogo-onlajn-obsledovaniya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10.userapi.com/impg/HnSN-yni037jDX5zCelSFBXuRJ1Wb50iisb2yA/lIOsbI9LKQk.jpg?size=1280x1280&amp;quality=95&amp;sign=cb3a29777e1368d1220cef837956d08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3" t="12777" r="16603" b="52114"/>
          <a:stretch/>
        </p:blipFill>
        <p:spPr bwMode="auto">
          <a:xfrm>
            <a:off x="9795241" y="159027"/>
            <a:ext cx="2277487" cy="120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14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«Верещагинский образовательный комплекс»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группа</a:t>
            </a:r>
            <a:br>
              <a:rPr lang="ru-RU" sz="31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 и составление АООП 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с различными нарушениями здоровья»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«Основные аспекты обучения детей ОВЗ, детей – инвалидов в ДО в соответствии с ФГОС»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педагог –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Некрасова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И.В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методист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Степанова И.И.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Верещагино, 2022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0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0140" y="320040"/>
            <a:ext cx="1046988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этап – коллегиальное обсуждение</a:t>
            </a:r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371600" y="1417320"/>
            <a:ext cx="987552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Определение образовательного маршрута и коррекционной программы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194810" y="2376170"/>
            <a:ext cx="4229100" cy="574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Документация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29200" y="3093720"/>
            <a:ext cx="2908300" cy="23317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Итоговое заключение с рекомендациями специалистов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41550" y="3111500"/>
            <a:ext cx="2495550" cy="21539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Протокол консилиума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229600" y="2727960"/>
            <a:ext cx="3771900" cy="3063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Журнал регистрации  заключений и рекомендаций специалистов и коллегиального заключения  и рекомендаций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044700" y="5588000"/>
            <a:ext cx="86233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коллегиальные заключения носят рекомендательный характер</a:t>
            </a:r>
          </a:p>
        </p:txBody>
      </p:sp>
    </p:spTree>
    <p:extLst>
      <p:ext uri="{BB962C8B-B14F-4D97-AF65-F5344CB8AC3E}">
        <p14:creationId xmlns:p14="http://schemas.microsoft.com/office/powerpoint/2010/main" val="27278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8680" y="320040"/>
            <a:ext cx="10767060" cy="10515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этап – согласование деятельности специалистов по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–развивающей работе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4380" y="1417320"/>
            <a:ext cx="10949940" cy="5143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Документация: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-Карта развития ребенка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планы коррекционно – развивающих мероприятий всех специалистов</a:t>
            </a:r>
          </a:p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endParaRPr lang="ru-RU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определяет  сроки реализации коррекционно- развивающей работы</a:t>
            </a:r>
          </a:p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Ответственные: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уратор ребенка - воспитатель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все специалисты консилиума планируют формы работы</a:t>
            </a:r>
          </a:p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4380" y="388620"/>
            <a:ext cx="10858500" cy="1417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этап – направление ребенка на территориальную психолого – </a:t>
            </a:r>
            <a:r>
              <a:rPr lang="ru-RU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педагогическую комиссию</a:t>
            </a:r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45820" y="1920240"/>
            <a:ext cx="10744200" cy="46177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Документы: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копия коллегиального заключения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выписка из истории развития ребенка с заключениями врачей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психолого  – педагогическая характеристика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результаты самостоятельной продуктивной деятельности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72341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624348" y="411930"/>
            <a:ext cx="10972800" cy="1441450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FF0000"/>
                </a:solidFill>
                <a:latin typeface="Times New Roman" pitchFamily="18" charset="0"/>
              </a:rPr>
              <a:t>273 –ФЗ «Об образовании»</a:t>
            </a:r>
            <a:br>
              <a:rPr lang="ru-RU" altLang="ru-RU" sz="3200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ru-RU" sz="3200" dirty="0" smtClean="0">
                <a:solidFill>
                  <a:srgbClr val="FF0000"/>
                </a:solidFill>
                <a:latin typeface="Times New Roman" pitchFamily="18" charset="0"/>
              </a:rPr>
              <a:t>Статья 79. Организация получения образования обучающимися с ограниченными возможностями здоровья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9900" y="1916114"/>
            <a:ext cx="11201400" cy="4446587"/>
          </a:xfrm>
        </p:spPr>
        <p:txBody>
          <a:bodyPr>
            <a:normAutofit fontScale="77500" lnSpcReduction="20000"/>
          </a:bodyPr>
          <a:lstStyle/>
          <a:p>
            <a:pPr marL="82550" indent="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altLang="ru-RU" sz="2000" dirty="0"/>
          </a:p>
          <a:p>
            <a:pPr marL="82550" indent="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 2" pitchFamily="18" charset="2"/>
              <a:buAutoNum type="arabicPeriod"/>
              <a:defRPr/>
            </a:pPr>
            <a:r>
              <a:rPr lang="ru-RU" altLang="ru-RU" sz="4000" b="1" dirty="0" smtClean="0">
                <a:solidFill>
                  <a:srgbClr val="002060"/>
                </a:solidFill>
                <a:cs typeface="Times New Roman" pitchFamily="18" charset="0"/>
              </a:rPr>
              <a:t>Содержание </a:t>
            </a:r>
            <a:r>
              <a:rPr lang="ru-RU" altLang="ru-RU" sz="4000" b="1" dirty="0">
                <a:solidFill>
                  <a:srgbClr val="002060"/>
                </a:solidFill>
                <a:cs typeface="Times New Roman" pitchFamily="18" charset="0"/>
              </a:rPr>
              <a:t>образования и условия организации обучения и воспитания обучающихся с ограниченными возможностями здоровья определяются </a:t>
            </a:r>
            <a:r>
              <a:rPr lang="ru-RU" altLang="ru-RU" sz="4000" b="1" dirty="0">
                <a:solidFill>
                  <a:srgbClr val="7030A0"/>
                </a:solidFill>
                <a:cs typeface="Times New Roman" pitchFamily="18" charset="0"/>
              </a:rPr>
              <a:t>адаптированной образовательной программой,</a:t>
            </a:r>
            <a:r>
              <a:rPr lang="ru-RU" altLang="ru-RU" sz="4000" b="1" dirty="0">
                <a:cs typeface="Times New Roman" pitchFamily="18" charset="0"/>
              </a:rPr>
              <a:t> </a:t>
            </a:r>
            <a:r>
              <a:rPr lang="ru-RU" altLang="ru-RU" sz="4000" b="1" dirty="0">
                <a:solidFill>
                  <a:srgbClr val="002060"/>
                </a:solidFill>
                <a:cs typeface="Times New Roman" pitchFamily="18" charset="0"/>
              </a:rPr>
              <a:t>а для инвалидов также в соответствии с индивидуальной программой реабилитации инвалида</a:t>
            </a:r>
            <a:r>
              <a:rPr lang="ru-RU" altLang="ru-RU" sz="4000" b="1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 marL="82550" indent="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ru-RU" altLang="ru-RU" sz="40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82550" indent="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 2" pitchFamily="18" charset="2"/>
              <a:buAutoNum type="arabicPeriod"/>
              <a:defRPr/>
            </a:pPr>
            <a:r>
              <a:rPr lang="ru-RU" altLang="ru-RU" sz="4000" b="1" dirty="0">
                <a:solidFill>
                  <a:srgbClr val="002060"/>
                </a:solidFill>
                <a:cs typeface="Times New Roman" pitchFamily="18" charset="0"/>
              </a:rPr>
              <a:t>Общее образование обучающихся с ограниченными возможностями здоровья осуществляется в организациях, осуществляющих образовательную деятельность </a:t>
            </a:r>
            <a:r>
              <a:rPr lang="ru-RU" altLang="ru-RU" sz="4000" b="1" dirty="0">
                <a:solidFill>
                  <a:srgbClr val="7030A0"/>
                </a:solidFill>
                <a:cs typeface="Times New Roman" pitchFamily="18" charset="0"/>
              </a:rPr>
              <a:t>по адаптированным основным общеобразовательным программам</a:t>
            </a:r>
            <a:r>
              <a:rPr lang="ru-RU" altLang="ru-RU" sz="4000" b="1" dirty="0">
                <a:solidFill>
                  <a:srgbClr val="002060"/>
                </a:solidFill>
                <a:cs typeface="Times New Roman" pitchFamily="18" charset="0"/>
              </a:rPr>
              <a:t>. В таких организациях создаются специальные условия для получения образования указанными обучающимися</a:t>
            </a:r>
            <a:r>
              <a:rPr lang="ru-RU" altLang="ru-RU" sz="4000" dirty="0">
                <a:solidFill>
                  <a:srgbClr val="002060"/>
                </a:solidFill>
              </a:rPr>
              <a:t>.</a:t>
            </a:r>
          </a:p>
          <a:p>
            <a:pPr marL="82550" indent="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altLang="ru-RU" sz="2000" dirty="0"/>
          </a:p>
          <a:p>
            <a:pPr marL="8255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ru-RU" altLang="ru-RU" sz="2000" dirty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97554" y="484034"/>
            <a:ext cx="11258549" cy="1563688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rgbClr val="FF0000"/>
                </a:solidFill>
              </a:rPr>
              <a:t>Примерные адаптированные основные образовательные программы направлены на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74445" y="2265824"/>
            <a:ext cx="11557000" cy="3673475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002060"/>
                </a:solidFill>
              </a:rPr>
              <a:t>создание условий развития ребенка,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видам деятельности;</a:t>
            </a:r>
          </a:p>
          <a:p>
            <a:pPr eaLnBrk="1" hangingPunct="1"/>
            <a:r>
              <a:rPr lang="ru-RU" altLang="ru-RU" sz="2800" b="1" dirty="0" smtClean="0">
                <a:solidFill>
                  <a:srgbClr val="002060"/>
                </a:solidFill>
              </a:rPr>
              <a:t>на создание развивающей образовательной среды, которая представляет собой систему   условий социализации и индивидуализации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985683" y="323442"/>
            <a:ext cx="10617200" cy="93017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Базовое содержание дошкольного образования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693173" y="1555906"/>
            <a:ext cx="10913807" cy="4148137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sz="2800" b="1" dirty="0">
              <a:solidFill>
                <a:schemeClr val="tx1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2800" b="1" dirty="0">
                <a:solidFill>
                  <a:schemeClr val="tx1">
                    <a:lumMod val="10000"/>
                  </a:schemeClr>
                </a:solidFill>
                <a:cs typeface="Arial" panose="020B0604020202020204" pitchFamily="34" charset="0"/>
              </a:rPr>
              <a:t>с целью обеспечения  единого образовательного пространства  на территории Российской Федерации определить базовое содержание обязательной части основной образовательной программы по пяти образовательным областям</a:t>
            </a:r>
            <a:r>
              <a:rPr lang="ru-RU" altLang="ru-RU" sz="2800" b="1" dirty="0" smtClean="0">
                <a:solidFill>
                  <a:schemeClr val="tx1">
                    <a:lumMod val="10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sz="2800" b="1" dirty="0">
              <a:solidFill>
                <a:schemeClr val="tx1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2800" b="1" dirty="0">
                <a:solidFill>
                  <a:schemeClr val="tx1">
                    <a:lumMod val="10000"/>
                  </a:schemeClr>
                </a:solidFill>
                <a:cs typeface="Arial" panose="020B0604020202020204" pitchFamily="34" charset="0"/>
              </a:rPr>
              <a:t>социально-коммуникативное развитие; речевое развитие; познавательное развитие; художественно-эстетическое развитие; физическое развитие.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402168" y="620714"/>
            <a:ext cx="11485033" cy="9366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</a:rPr>
              <a:t>Коррекционная работа и/или 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инклюзивное образование направлены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330201" y="1628776"/>
            <a:ext cx="10663767" cy="4752975"/>
          </a:xfrm>
        </p:spPr>
        <p:txBody>
          <a:bodyPr>
            <a:normAutofit fontScale="925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>
                <a:solidFill>
                  <a:schemeClr val="tx1">
                    <a:lumMod val="25000"/>
                  </a:schemeClr>
                </a:solidFill>
              </a:rPr>
              <a:t>1) </a:t>
            </a:r>
            <a:r>
              <a:rPr lang="ru-RU" sz="3300" b="1" dirty="0">
                <a:solidFill>
                  <a:schemeClr val="tx1">
                    <a:lumMod val="25000"/>
                  </a:schemeClr>
                </a:solidFill>
              </a:rPr>
              <a:t>обеспечение коррекции нарушений развития различных категорий детей с ограниченными возможностями здоровья, оказание им квалифицированной помощи в освоении Программы;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3300" b="1" dirty="0">
              <a:solidFill>
                <a:schemeClr val="tx1">
                  <a:lumMod val="25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300" b="1" dirty="0">
                <a:solidFill>
                  <a:schemeClr val="tx1">
                    <a:lumMod val="25000"/>
                  </a:schemeClr>
                </a:solidFill>
              </a:rPr>
              <a:t>2) освоение детьми с ограниченными возможностями здоровья Программы, их разностороннее развитие с учётом возрастных и индивидуальных особенностей </a:t>
            </a:r>
            <a:br>
              <a:rPr lang="ru-RU" sz="3300" b="1" dirty="0">
                <a:solidFill>
                  <a:schemeClr val="tx1">
                    <a:lumMod val="25000"/>
                  </a:schemeClr>
                </a:solidFill>
              </a:rPr>
            </a:br>
            <a:r>
              <a:rPr lang="ru-RU" sz="3300" b="1" dirty="0">
                <a:solidFill>
                  <a:schemeClr val="tx1">
                    <a:lumMod val="25000"/>
                  </a:schemeClr>
                </a:solidFill>
              </a:rPr>
              <a:t>и особых образовательных потребностей, социальной адаптации.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355600" y="620713"/>
            <a:ext cx="11480800" cy="9636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Конкретизация специальных условий для детей с ОВЗ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355600" y="1687513"/>
            <a:ext cx="11607800" cy="4703762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2400" dirty="0"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конкретизация специальных условий для детей с ограниченными возможностями здоровья всех категорий (глухих, слабослышащих, слепых, слабовидящих, с тяжелыми нарушениями речи, с нарушениями опорно-двигательного аппарата, с задержкой психического развития, с умственной отсталостью (интеллектуальными нарушениями), со сложной структурой дефекта, с расстройствами аутистического спектра: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- психолого-педагогических;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- кадровых;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- создание </a:t>
            </a:r>
            <a:r>
              <a:rPr lang="ru-RU" altLang="ru-RU" sz="2400" b="1" dirty="0" smtClean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РППС;</a:t>
            </a:r>
            <a:endParaRPr lang="ru-RU" altLang="ru-RU" sz="2400" b="1" dirty="0">
              <a:solidFill>
                <a:schemeClr val="tx1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- финансовых;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- материально-технических.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268" y="1122363"/>
            <a:ext cx="11317817" cy="696912"/>
          </a:xfrm>
          <a:prstGeom prst="rect">
            <a:avLst/>
          </a:prstGeom>
          <a:solidFill>
            <a:srgbClr val="0070C0"/>
          </a:solidFill>
        </p:spPr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48. Обязанности и ответственность педагогических работников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355725"/>
            <a:ext cx="12192000" cy="0"/>
          </a:xfrm>
          <a:prstGeom prst="line">
            <a:avLst/>
          </a:prstGeom>
          <a:ln w="57150">
            <a:solidFill>
              <a:srgbClr val="FE83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idx="1"/>
          </p:nvPr>
        </p:nvSpPr>
        <p:spPr>
          <a:xfrm>
            <a:off x="615951" y="2165350"/>
            <a:ext cx="10960100" cy="4852988"/>
          </a:xfrm>
        </p:spPr>
        <p:txBody>
          <a:bodyPr>
            <a:normAutofit/>
          </a:bodyPr>
          <a:lstStyle/>
          <a:p>
            <a:pPr marL="0" indent="0">
              <a:buClr>
                <a:srgbClr val="3333CC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ru-RU" altLang="ru-RU" sz="2400" b="1" kern="0" dirty="0">
                <a:solidFill>
                  <a:srgbClr val="000000"/>
                </a:solidFill>
                <a:latin typeface="Tahoma"/>
              </a:rPr>
              <a:t>         </a:t>
            </a:r>
            <a:r>
              <a:rPr lang="ru-RU" altLang="ru-RU" sz="1400" b="1" kern="0" dirty="0">
                <a:solidFill>
                  <a:srgbClr val="000000"/>
                </a:solidFill>
                <a:latin typeface="Tahoma"/>
              </a:rPr>
              <a:t>     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Педагогические работники обязаны:</a:t>
            </a:r>
          </a:p>
          <a:p>
            <a:pPr marL="0" indent="0" algn="just">
              <a:buClr>
                <a:srgbClr val="3333CC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ru-RU" altLang="ru-RU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учитывать особенности психофизического развития обучающихся и состояние их здоровья, </a:t>
            </a:r>
            <a:r>
              <a:rPr lang="ru-RU" altLang="ru-RU" sz="28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специальные условия, необходимые для получения образования лицами с ограниченными возможностями здоровья,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взаимодействовать при необходимости с медицинскими организациями.</a:t>
            </a:r>
          </a:p>
          <a:p>
            <a:pPr marL="0" indent="0" algn="just">
              <a:buClr>
                <a:srgbClr val="3333CC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ru-RU" altLang="ru-RU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Clr>
                <a:srgbClr val="3333CC"/>
              </a:buClr>
              <a:buSzPct val="60000"/>
              <a:buFont typeface="Arial" panose="020B0604020202020204" pitchFamily="34" charset="0"/>
              <a:buNone/>
              <a:defRPr/>
            </a:pPr>
            <a:endParaRPr lang="ru-RU" altLang="ru-RU" sz="1400" kern="0" dirty="0">
              <a:solidFill>
                <a:srgbClr val="000000"/>
              </a:solidFill>
              <a:latin typeface="Tahoma"/>
            </a:endParaRPr>
          </a:p>
          <a:p>
            <a:pPr marL="0" indent="0" algn="just">
              <a:buClr>
                <a:srgbClr val="3333CC"/>
              </a:buClr>
              <a:buSzPct val="60000"/>
              <a:buFont typeface="Arial" panose="020B0604020202020204" pitchFamily="34" charset="0"/>
              <a:buNone/>
              <a:defRPr/>
            </a:pPr>
            <a:endParaRPr lang="ru-RU" altLang="ru-RU" sz="1400" kern="0" dirty="0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8367" y="2649538"/>
            <a:ext cx="3937000" cy="647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>
                    <a:lumMod val="25000"/>
                  </a:schemeClr>
                </a:solidFill>
              </a:rPr>
              <a:t>Группы комбинированной направленности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478367" y="3500439"/>
            <a:ext cx="3793067" cy="720725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>
                    <a:lumMod val="25000"/>
                  </a:schemeClr>
                </a:solidFill>
              </a:rPr>
              <a:t>ООП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4847167" y="3657600"/>
            <a:ext cx="4800600" cy="1284288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>
                    <a:lumMod val="25000"/>
                  </a:schemeClr>
                </a:solidFill>
              </a:rPr>
              <a:t>Группы общеразвивающей направленности и оздоровительной направленности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19667" y="4473576"/>
            <a:ext cx="924984" cy="7921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>
                    <a:lumMod val="25000"/>
                  </a:schemeClr>
                </a:solidFill>
              </a:rPr>
              <a:t>АОП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327651" y="2781300"/>
            <a:ext cx="5376333" cy="431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>
                    <a:lumMod val="25000"/>
                  </a:schemeClr>
                </a:solidFill>
              </a:rPr>
              <a:t>АООП</a:t>
            </a:r>
          </a:p>
        </p:txBody>
      </p:sp>
      <p:cxnSp>
        <p:nvCxnSpPr>
          <p:cNvPr id="29" name="Прямая со стрелкой 28"/>
          <p:cNvCxnSpPr>
            <a:endCxn id="19" idx="0"/>
          </p:cNvCxnSpPr>
          <p:nvPr/>
        </p:nvCxnSpPr>
        <p:spPr>
          <a:xfrm>
            <a:off x="973668" y="4257675"/>
            <a:ext cx="207433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327651" y="1844676"/>
            <a:ext cx="5473700" cy="7207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>
                    <a:lumMod val="25000"/>
                  </a:schemeClr>
                </a:solidFill>
              </a:rPr>
              <a:t>Группы компенсирующей направленности</a:t>
            </a:r>
          </a:p>
        </p:txBody>
      </p:sp>
      <p:sp>
        <p:nvSpPr>
          <p:cNvPr id="27" name="Овал 26"/>
          <p:cNvSpPr/>
          <p:nvPr/>
        </p:nvSpPr>
        <p:spPr>
          <a:xfrm>
            <a:off x="3312585" y="692151"/>
            <a:ext cx="4607983" cy="9366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>
                    <a:lumMod val="25000"/>
                  </a:schemeClr>
                </a:solidFill>
              </a:rPr>
              <a:t>Дошкольная образовательная организация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847167" y="5157789"/>
            <a:ext cx="4800600" cy="5032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>
                    <a:lumMod val="25000"/>
                  </a:schemeClr>
                </a:solidFill>
              </a:rPr>
              <a:t>ООП</a:t>
            </a:r>
          </a:p>
        </p:txBody>
      </p:sp>
      <p:sp>
        <p:nvSpPr>
          <p:cNvPr id="49" name="Овал 48"/>
          <p:cNvSpPr/>
          <p:nvPr/>
        </p:nvSpPr>
        <p:spPr>
          <a:xfrm>
            <a:off x="6076951" y="6021388"/>
            <a:ext cx="1890183" cy="57626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>
                    <a:lumMod val="25000"/>
                  </a:schemeClr>
                </a:solidFill>
              </a:rPr>
              <a:t>АОП</a:t>
            </a:r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7056968" y="5661026"/>
            <a:ext cx="156633" cy="415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5" idx="2"/>
            <a:endCxn id="16" idx="0"/>
          </p:cNvCxnSpPr>
          <p:nvPr/>
        </p:nvCxnSpPr>
        <p:spPr>
          <a:xfrm flipH="1">
            <a:off x="2374901" y="3297238"/>
            <a:ext cx="71967" cy="203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6383867" y="4941888"/>
            <a:ext cx="95251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0" idx="2"/>
            <a:endCxn id="0" idx="0"/>
          </p:cNvCxnSpPr>
          <p:nvPr/>
        </p:nvCxnSpPr>
        <p:spPr>
          <a:xfrm flipH="1">
            <a:off x="8015817" y="2565400"/>
            <a:ext cx="48683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069" y="172276"/>
            <a:ext cx="11502888" cy="1152941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 нормативных правовых актов по вопросам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образования детей-инвалидов и детей с ограниченными возможностями здоровья в дошкольной образовательной организации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1.Федеральные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4069" y="1325218"/>
            <a:ext cx="11502888" cy="5406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 года №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273-ФЗ «Об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образовании в Российской Федерации».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 ноября 1995 года № 181-ФЗ «О социальной защите инвалидов в Российской Федерации».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 июля 1998 года № 124-ФЗ «Об основных гарантиях прав ребенка в Российской Федерации».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26.12.2017 №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1642«Об утверждении государственной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 Российской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 «Развитие образования».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29.03.2019 №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363«Об утверждении государственной программы Российской Федерации «Доступная среда».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09.11.2015 № 1309 «Об отверждении порядка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обеспечения условий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доступности для инвалидов объектов и предоставляемых услуг в сфере образования, а также оказания им при этом необходимой помощи».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20.09.2013 № 1082 «Об утверждении положения о психолого-медико-педагогической комиссии».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 от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17.10.2013 № 1155 «Об утверждении федерального государственного образовательного стандарта дошкольного образования».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 от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31.07.2020 № 373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образования».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613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>
          <a:xfrm>
            <a:off x="1045021" y="289847"/>
            <a:ext cx="10370231" cy="1341438"/>
          </a:xfrm>
        </p:spPr>
        <p:txBody>
          <a:bodyPr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РФ № 373      //      Приказ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РФ от 31.07.2020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«Об утверждении порядка организации и осуществления ОД по ООП ДО»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09600" y="1743075"/>
            <a:ext cx="5384800" cy="492918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Настоящий Порядок является обязательным для организаций, осуществляющих образовательную деятельность и реализующих основные общеобразовательные программы 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образовательные программы дошкольного образования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включая индивидуальных предпринимателей (далее - образовательная организация).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096000" y="1743075"/>
            <a:ext cx="5384800" cy="49291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Настоящий Порядок является обязательным для организаций, осуществляющих образовательную деятельность и реализующих основные общеобразовательные программы -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образовательные программы дошкольного образования,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том числе адаптированные образовательные программы дошкольного образования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включая индивидуальных предпринимателей (далее - образовательная организация).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Объект 4"/>
          <p:cNvSpPr>
            <a:spLocks noGrp="1"/>
          </p:cNvSpPr>
          <p:nvPr>
            <p:ph sz="half" idx="1"/>
          </p:nvPr>
        </p:nvSpPr>
        <p:spPr>
          <a:xfrm>
            <a:off x="609600" y="1565275"/>
            <a:ext cx="5384800" cy="4560888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4. Формы получения дошкольного образования и формы обучения по конкретной основной общеобразовательной программе - образовательной программе дошкольного образования (далее - образовательная программа дошкольного образования) определяются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федеральным государственным образовательным стандартом дошкольного образования …….</a:t>
            </a:r>
          </a:p>
        </p:txBody>
      </p:sp>
      <p:sp>
        <p:nvSpPr>
          <p:cNvPr id="16388" name="Объект 5"/>
          <p:cNvSpPr>
            <a:spLocks noGrp="1"/>
          </p:cNvSpPr>
          <p:nvPr>
            <p:ph sz="half" idx="2"/>
          </p:nvPr>
        </p:nvSpPr>
        <p:spPr>
          <a:xfrm>
            <a:off x="6197600" y="1565275"/>
            <a:ext cx="5384800" cy="4560888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получения дошкольного образования определяется родителями несовершеннолетнего обучающегося. При выборе родителями несовершеннолетнего обучающегося формы получения дошкольного образования учитывается мнение обучающегося.</a:t>
            </a:r>
          </a:p>
          <a:p>
            <a:pPr marL="0" indent="0" algn="just">
              <a:buFont typeface="Arial" charset="0"/>
              <a:buNone/>
            </a:pP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выборе родителями формы получения дошкольного образования в форме семейного образования родители информируют об этом выборе орган местного самоуправления муниципального района…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624418" y="260350"/>
            <a:ext cx="11423649" cy="647700"/>
          </a:xfrm>
        </p:spPr>
        <p:txBody>
          <a:bodyPr/>
          <a:lstStyle/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Объект 4"/>
          <p:cNvSpPr>
            <a:spLocks noGrp="1"/>
          </p:cNvSpPr>
          <p:nvPr>
            <p:ph sz="half" idx="1"/>
          </p:nvPr>
        </p:nvSpPr>
        <p:spPr>
          <a:xfrm>
            <a:off x="143933" y="836613"/>
            <a:ext cx="5850467" cy="5761037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13.. В группах компенсирующей направленности осуществляется реализация АООП дошкольного образования для детей с ограниченными возможностями здоровья с учетом особенностей их психофизического развития, индивидуальных возможностей…….</a:t>
            </a:r>
          </a:p>
          <a:p>
            <a:pPr marL="0" indent="0" algn="just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образовательной организации могут быть организованы также:</a:t>
            </a:r>
          </a:p>
          <a:p>
            <a:pPr marL="0" indent="0" algn="just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……группы по присмотру и уходу без реализации образовательной программы дошкольного образования для воспитанников в возрасте от 2 месяцев до 7 лет.</a:t>
            </a:r>
          </a:p>
          <a:p>
            <a:pPr marL="0" indent="0" algn="just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…семейные дошкольные группы с целью удовлетворения потребности населения в услугах дошкольного образования в семьях. Семейные дошкольные группы могут иметь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общеразвивающую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направленность или осуществлять присмотр и уход за детьми без реализации образовательной программы дошкольного образования.</a:t>
            </a:r>
          </a:p>
        </p:txBody>
      </p:sp>
      <p:sp>
        <p:nvSpPr>
          <p:cNvPr id="17412" name="Объект 5"/>
          <p:cNvSpPr>
            <a:spLocks noGrp="1"/>
          </p:cNvSpPr>
          <p:nvPr>
            <p:ph sz="half" idx="2"/>
          </p:nvPr>
        </p:nvSpPr>
        <p:spPr>
          <a:xfrm>
            <a:off x="6191251" y="908050"/>
            <a:ext cx="5666316" cy="56896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группах компенсирующей направленности осуществляется реализация АООП образования для детей с ограниченными возможностями здоровья с учетом особенностей их психофизического развития,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особых образовательных потребностей,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…. </a:t>
            </a:r>
          </a:p>
          <a:p>
            <a:pPr marL="0" indent="0" algn="just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образовательной организации могут быть организованы также:</a:t>
            </a:r>
          </a:p>
          <a:p>
            <a:pPr marL="0" indent="0" algn="just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……группы по присмотру и уходу без реализации образовательной программы дошкольного образования для воспитанников в возрасте от 2 месяцев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прекращения образовательных отношений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семейные дошкольные группы с целью удовлетворения потребности населения в услугах дошкольного образования в семьях. Семейные дошкольные группы могут иметь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любую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направленность или осуществлять присмотр и уход за детьми без реализации образовательной программы дошкольного образования.</a:t>
            </a:r>
          </a:p>
          <a:p>
            <a:pPr marL="0" indent="0" algn="just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206" y="281500"/>
            <a:ext cx="10521949" cy="12239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    Рекомендации к изменению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штатного </a:t>
            </a:r>
            <a:r>
              <a:rPr lang="ru-RU" dirty="0">
                <a:solidFill>
                  <a:srgbClr val="FF0000"/>
                </a:solidFill>
              </a:rPr>
              <a:t>расписания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324465" y="1256071"/>
            <a:ext cx="11518489" cy="4800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ru-RU" altLang="ru-RU" b="1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>
                <a:solidFill>
                  <a:schemeClr val="bg1">
                    <a:lumMod val="10000"/>
                  </a:schemeClr>
                </a:solidFill>
              </a:rPr>
              <a:t>При получении дошкольного образования детьми с ограниченными возможностями здоровья в отдельных группах (группах компенсирующей и комбинированной направленности) в штатное расписание вводятся штатные единицы специалистов: </a:t>
            </a:r>
            <a:r>
              <a:rPr lang="ru-RU" altLang="ru-RU" sz="2800" b="1" dirty="0">
                <a:solidFill>
                  <a:srgbClr val="FF0000"/>
                </a:solidFill>
              </a:rPr>
              <a:t>учитель-дефектолог (</a:t>
            </a:r>
            <a:r>
              <a:rPr lang="ru-RU" altLang="ru-RU" sz="2800" b="1" dirty="0" err="1">
                <a:solidFill>
                  <a:srgbClr val="FF0000"/>
                </a:solidFill>
              </a:rPr>
              <a:t>олигофренопедагог</a:t>
            </a:r>
            <a:r>
              <a:rPr lang="ru-RU" altLang="ru-RU" sz="2800" b="1" dirty="0">
                <a:solidFill>
                  <a:srgbClr val="FF0000"/>
                </a:solidFill>
              </a:rPr>
              <a:t>, сурдопедагог, тифлопедагог), учитель-логопед, педагог-психолог, тьютор</a:t>
            </a:r>
            <a:r>
              <a:rPr lang="ru-RU" altLang="ru-RU" sz="2800" dirty="0">
                <a:solidFill>
                  <a:srgbClr val="FF0000"/>
                </a:solidFill>
              </a:rPr>
              <a:t>   </a:t>
            </a:r>
            <a:endParaRPr lang="ru-RU" altLang="ru-RU" sz="2800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altLang="ru-RU" sz="28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alt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0329" y="4342429"/>
            <a:ext cx="115040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altLang="ru-RU" sz="2400" dirty="0">
                <a:solidFill>
                  <a:srgbClr val="000000"/>
                </a:solidFill>
                <a:cs typeface="Times New Roman" pitchFamily="18" charset="0"/>
              </a:rPr>
              <a:t>13. Пункт 21 изложить в следующей редакции:</a:t>
            </a:r>
            <a:endParaRPr lang="ru-RU" altLang="ru-RU" sz="2400" dirty="0"/>
          </a:p>
          <a:p>
            <a:pPr algn="just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altLang="ru-RU" sz="2400" dirty="0">
                <a:solidFill>
                  <a:srgbClr val="000000"/>
                </a:solidFill>
                <a:cs typeface="Times New Roman" pitchFamily="18" charset="0"/>
              </a:rPr>
              <a:t>     "21. При получении дошкольного образования детьми с ограниченными</a:t>
            </a:r>
            <a:endParaRPr lang="ru-RU" altLang="ru-RU" sz="2400" dirty="0"/>
          </a:p>
          <a:p>
            <a:pPr algn="just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altLang="ru-RU" sz="2400" dirty="0">
                <a:solidFill>
                  <a:srgbClr val="000000"/>
                </a:solidFill>
                <a:cs typeface="Times New Roman" pitchFamily="18" charset="0"/>
              </a:rPr>
              <a:t>возможностями здоровья в группах компенсирующей направленности в штатное расписание вводятся штатные единицы специалистов: </a:t>
            </a:r>
            <a:r>
              <a:rPr lang="ru-RU" altLang="ru-RU" sz="2400" b="1" dirty="0">
                <a:solidFill>
                  <a:srgbClr val="C00000"/>
                </a:solidFill>
                <a:cs typeface="Times New Roman" pitchFamily="18" charset="0"/>
              </a:rPr>
              <a:t>учитель-дефектолог (</a:t>
            </a:r>
            <a:r>
              <a:rPr lang="ru-RU" altLang="ru-RU" sz="2400" b="1" dirty="0" err="1">
                <a:solidFill>
                  <a:srgbClr val="C00000"/>
                </a:solidFill>
                <a:cs typeface="Times New Roman" pitchFamily="18" charset="0"/>
              </a:rPr>
              <a:t>олигофренопедагог</a:t>
            </a:r>
            <a:r>
              <a:rPr lang="ru-RU" altLang="ru-RU" sz="2400" b="1" dirty="0">
                <a:solidFill>
                  <a:srgbClr val="C00000"/>
                </a:solidFill>
                <a:cs typeface="Times New Roman" pitchFamily="18" charset="0"/>
              </a:rPr>
              <a:t>, сурдопедагог, тифлопедагог), учитель-логопед, педагог-психолог, </a:t>
            </a:r>
            <a:r>
              <a:rPr lang="ru-RU" altLang="ru-RU" sz="2400" b="1" dirty="0" err="1">
                <a:solidFill>
                  <a:srgbClr val="C00000"/>
                </a:solidFill>
                <a:cs typeface="Times New Roman" pitchFamily="18" charset="0"/>
              </a:rPr>
              <a:t>тьютор</a:t>
            </a:r>
            <a:r>
              <a:rPr lang="ru-RU" altLang="ru-RU" sz="2400" b="1" dirty="0">
                <a:solidFill>
                  <a:srgbClr val="C00000"/>
                </a:solidFill>
                <a:cs typeface="Times New Roman" pitchFamily="18" charset="0"/>
              </a:rPr>
              <a:t>, ассистент (помощник) 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8" charset="0"/>
              </a:rPr>
              <a:t>на каждую группу:</a:t>
            </a:r>
            <a:endParaRPr lang="ru-RU" altLang="ru-RU" sz="2400" dirty="0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7349" y="1298287"/>
            <a:ext cx="1121963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Char char="v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    детей с нарушениями слуха (глухих, слабослышащих, позднооглохших) -</a:t>
            </a:r>
            <a:r>
              <a:rPr lang="ru-RU" altLang="ru-RU" sz="1400" b="1" dirty="0"/>
              <a:t> </a:t>
            </a: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не менее 1 штатной единицы учителя-дефектолога (сурдопедагога), не менее</a:t>
            </a:r>
            <a:r>
              <a:rPr lang="ru-RU" altLang="ru-RU" sz="1400" b="1" dirty="0"/>
              <a:t> </a:t>
            </a: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0,5 штатной единицы педагога-психолога;</a:t>
            </a:r>
            <a:endParaRPr lang="ru-RU" altLang="ru-RU" sz="1400" b="1" dirty="0"/>
          </a:p>
          <a:p>
            <a:pPr algn="just">
              <a:buFont typeface="Wingdings" pitchFamily="2" charset="2"/>
              <a:buChar char="v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     детей с нарушениями зрения (слепых, слабовидящих, с </a:t>
            </a:r>
            <a:r>
              <a:rPr lang="ru-RU" altLang="ru-RU" sz="1400" b="1" dirty="0" err="1">
                <a:solidFill>
                  <a:srgbClr val="000000"/>
                </a:solidFill>
                <a:cs typeface="Times New Roman" pitchFamily="18" charset="0"/>
              </a:rPr>
              <a:t>амблиопией</a:t>
            </a: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 и</a:t>
            </a:r>
            <a:r>
              <a:rPr lang="ru-RU" altLang="ru-RU" sz="1400" b="1" dirty="0"/>
              <a:t> </a:t>
            </a: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косоглазием) - не менее 1 штатной единицы учителя-дефектолога</a:t>
            </a:r>
            <a:r>
              <a:rPr lang="ru-RU" altLang="ru-RU" sz="1400" b="1" dirty="0"/>
              <a:t> </a:t>
            </a: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(тифлопедагога), не менее 0,5 штатной единицы учителя-логопеда, не менее</a:t>
            </a:r>
            <a:endParaRPr lang="ru-RU" altLang="ru-RU" sz="1400" b="1" dirty="0"/>
          </a:p>
          <a:p>
            <a:pPr algn="just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0,5 штатной единицы педагога-психолога;</a:t>
            </a:r>
            <a:endParaRPr lang="ru-RU" altLang="ru-RU" sz="1400" b="1" dirty="0"/>
          </a:p>
          <a:p>
            <a:pPr algn="just">
              <a:buFont typeface="Wingdings" pitchFamily="2" charset="2"/>
              <a:buChar char="v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     детей с тяжелыми нарушениями речи - не менее 1 штатной единицы</a:t>
            </a:r>
            <a:r>
              <a:rPr lang="ru-RU" altLang="ru-RU" sz="1400" b="1" dirty="0"/>
              <a:t> </a:t>
            </a: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учителя-логопеда, не менее 0,5 штатной единицы педагога-психолога;</a:t>
            </a:r>
            <a:endParaRPr lang="ru-RU" altLang="ru-RU" sz="1400" b="1" dirty="0"/>
          </a:p>
          <a:p>
            <a:pPr algn="just">
              <a:buFont typeface="Wingdings" pitchFamily="2" charset="2"/>
              <a:buChar char="v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     для детей с нарушениями опорно-двигательного аппарата - не менее 1</a:t>
            </a:r>
            <a:r>
              <a:rPr lang="ru-RU" altLang="ru-RU" sz="1400" b="1" dirty="0"/>
              <a:t> </a:t>
            </a: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штатной единицы учителя-дефектолога и (или) педагога-психолога, не менее</a:t>
            </a:r>
            <a:r>
              <a:rPr lang="ru-RU" altLang="ru-RU" sz="1400" b="1" dirty="0"/>
              <a:t> </a:t>
            </a: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0,5 штатной единицы учителя-логопеда, не менее 0,5 штатной единицы</a:t>
            </a:r>
            <a:r>
              <a:rPr lang="ru-RU" altLang="ru-RU" sz="1400" b="1" dirty="0"/>
              <a:t> </a:t>
            </a: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ассистента (помощника);</a:t>
            </a:r>
            <a:endParaRPr lang="ru-RU" altLang="ru-RU" sz="1400" b="1" dirty="0"/>
          </a:p>
          <a:p>
            <a:pPr algn="just">
              <a:buFont typeface="Wingdings" pitchFamily="2" charset="2"/>
              <a:buChar char="v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     для детей с расстройствами </a:t>
            </a:r>
            <a:r>
              <a:rPr lang="ru-RU" altLang="ru-RU" sz="1400" b="1" dirty="0" err="1">
                <a:solidFill>
                  <a:srgbClr val="000000"/>
                </a:solidFill>
                <a:cs typeface="Times New Roman" pitchFamily="18" charset="0"/>
              </a:rPr>
              <a:t>аутистического</a:t>
            </a: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 спектра - не менее 0,5</a:t>
            </a:r>
            <a:r>
              <a:rPr lang="ru-RU" altLang="ru-RU" sz="1400" b="1" dirty="0"/>
              <a:t> </a:t>
            </a: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штатной единицы учителя-дефектолога (</a:t>
            </a:r>
            <a:r>
              <a:rPr lang="ru-RU" altLang="ru-RU" sz="1400" b="1" dirty="0" err="1">
                <a:solidFill>
                  <a:srgbClr val="000000"/>
                </a:solidFill>
                <a:cs typeface="Times New Roman" pitchFamily="18" charset="0"/>
              </a:rPr>
              <a:t>олигофренопедагогога</a:t>
            </a: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) и/или</a:t>
            </a:r>
            <a:r>
              <a:rPr lang="ru-RU" altLang="ru-RU" sz="1400" b="1" dirty="0"/>
              <a:t> </a:t>
            </a: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педагога-психолога, не менее 0,5 штатной единицы учителя-логопеда;</a:t>
            </a:r>
            <a:endParaRPr lang="ru-RU" altLang="ru-RU" sz="1400" b="1" dirty="0"/>
          </a:p>
          <a:p>
            <a:pPr algn="just">
              <a:buFont typeface="Wingdings" pitchFamily="2" charset="2"/>
              <a:buChar char="v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     для детей с задержкой психического развития - не менее 1 штатной</a:t>
            </a:r>
            <a:r>
              <a:rPr lang="ru-RU" altLang="ru-RU" sz="1400" b="1" dirty="0"/>
              <a:t> </a:t>
            </a: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единицы учителя-дефектолога (</a:t>
            </a:r>
            <a:r>
              <a:rPr lang="ru-RU" altLang="ru-RU" sz="1400" b="1" dirty="0" err="1">
                <a:solidFill>
                  <a:srgbClr val="000000"/>
                </a:solidFill>
                <a:cs typeface="Times New Roman" pitchFamily="18" charset="0"/>
              </a:rPr>
              <a:t>олигофренопедагогога</a:t>
            </a: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) и/или</a:t>
            </a:r>
            <a:r>
              <a:rPr lang="ru-RU" altLang="ru-RU" sz="1400" b="1" dirty="0"/>
              <a:t> </a:t>
            </a: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педагога-психолога, не менее 0,5 штатной единицы учителя-логопеда;</a:t>
            </a:r>
            <a:endParaRPr lang="ru-RU" altLang="ru-RU" sz="1400" b="1" dirty="0"/>
          </a:p>
          <a:p>
            <a:pPr algn="just">
              <a:buFont typeface="Wingdings" pitchFamily="2" charset="2"/>
              <a:buChar char="v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     для детей с умственной отсталостью - не менее 1 штатной единицы</a:t>
            </a:r>
            <a:r>
              <a:rPr lang="ru-RU" altLang="ru-RU" sz="1400" b="1" dirty="0"/>
              <a:t> </a:t>
            </a: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учителя-дефектолога (</a:t>
            </a:r>
            <a:r>
              <a:rPr lang="ru-RU" altLang="ru-RU" sz="1400" b="1" dirty="0" err="1">
                <a:solidFill>
                  <a:srgbClr val="000000"/>
                </a:solidFill>
                <a:cs typeface="Times New Roman" pitchFamily="18" charset="0"/>
              </a:rPr>
              <a:t>олигофренопедагогога</a:t>
            </a: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), не менее 0,5 штатной единицы</a:t>
            </a:r>
            <a:r>
              <a:rPr lang="ru-RU" altLang="ru-RU" sz="1400" b="1" dirty="0"/>
              <a:t> </a:t>
            </a: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учителя-логопеда и не менее 1 штатной единицы педагога-психолога;</a:t>
            </a:r>
            <a:endParaRPr lang="ru-RU" altLang="ru-RU" sz="1400" b="1" dirty="0"/>
          </a:p>
          <a:p>
            <a:pPr algn="just">
              <a:buFont typeface="Wingdings" pitchFamily="2" charset="2"/>
              <a:buChar char="v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     для детей со сложным дефектом (тяжелыми и множественными нарушениями развития) - не менее 1 штатной единицы учителя-дефектолога и (или) педагога-психолога, не менее 0,5 штатной единицы учителя-логопеда, не менее 1 штатной единицы ассистента (помощника).</a:t>
            </a:r>
            <a:endParaRPr lang="ru-RU" altLang="ru-RU" sz="1400" b="1" dirty="0"/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501651" y="425769"/>
            <a:ext cx="1135591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v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altLang="ru-RU" sz="16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altLang="ru-RU" sz="16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каждую группу компенсирующей направленности для детей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зрения (слепых) или расстройствами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аутистического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спектра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умственной отсталостью (умеренной и тяжелой степени) - не менее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штатной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тьютора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itchFamily="2" charset="2"/>
              <a:buChar char="v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altLang="ru-RU" sz="2000" b="1" dirty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получении дошкольного образования детьми с </a:t>
            </a:r>
            <a:r>
              <a:rPr lang="ru-RU" altLang="ru-RU" sz="2000" b="1" dirty="0" smtClean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возможностями </a:t>
            </a:r>
            <a:r>
              <a:rPr lang="ru-RU" altLang="ru-RU" sz="2000" b="1" dirty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в группах </a:t>
            </a:r>
            <a:r>
              <a:rPr lang="ru-RU" altLang="ru-RU" sz="2000" b="1" dirty="0" smtClean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комбинированной </a:t>
            </a:r>
            <a:r>
              <a:rPr lang="ru-RU" altLang="ru-RU" sz="2000" b="1" dirty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 </a:t>
            </a:r>
            <a:r>
              <a:rPr lang="ru-RU" altLang="ru-RU" sz="2000" b="1" dirty="0" smtClean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</a:t>
            </a:r>
            <a:r>
              <a:rPr lang="ru-RU" altLang="ru-RU" sz="2000" b="1" dirty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непрерывной образовательной деятельности и коррекционных</a:t>
            </a:r>
          </a:p>
          <a:p>
            <a:pPr eaLnBrk="1" hangingPunct="1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altLang="ru-RU" sz="2000" b="1" dirty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с учетом особенностей детей в штатное расписание вводятся штатные единицы специалистов: учитель-дефектолог (</a:t>
            </a:r>
            <a:r>
              <a:rPr lang="ru-RU" altLang="ru-RU" sz="2000" b="1" dirty="0" err="1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олигофренопедагог</a:t>
            </a:r>
            <a:r>
              <a:rPr lang="ru-RU" altLang="ru-RU" sz="2000" b="1" dirty="0" smtClean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сурдопедагог</a:t>
            </a:r>
            <a:r>
              <a:rPr lang="ru-RU" altLang="ru-RU" sz="2000" b="1" dirty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тифлопедагог), учитель-логопед, педагог-психолог, </a:t>
            </a:r>
            <a:r>
              <a:rPr lang="ru-RU" altLang="ru-RU" sz="2000" b="1" dirty="0" err="1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</a:t>
            </a:r>
            <a:r>
              <a:rPr lang="ru-RU" altLang="ru-RU" sz="2000" b="1" dirty="0" smtClean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ассистент </a:t>
            </a:r>
            <a:r>
              <a:rPr lang="ru-RU" altLang="ru-RU" sz="2000" b="1" dirty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(помощник) из расчета 1 штатная единица:</a:t>
            </a:r>
          </a:p>
          <a:p>
            <a:pPr eaLnBrk="1" hangingPunct="1">
              <a:buFont typeface="Wingdings" pitchFamily="2" charset="2"/>
              <a:buChar char="v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altLang="ru-RU" sz="2000" b="1" dirty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учителя-дефектолога (сурдопедагога, тифлопедагога</a:t>
            </a:r>
            <a:r>
              <a:rPr lang="ru-RU" altLang="ru-RU" sz="2000" b="1" dirty="0" smtClean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олигофренопедагога</a:t>
            </a:r>
            <a:r>
              <a:rPr lang="ru-RU" altLang="ru-RU" sz="2000" b="1" dirty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 каждые 5-12 обучающихся с </a:t>
            </a:r>
            <a:r>
              <a:rPr lang="ru-RU" altLang="ru-RU" sz="2000" b="1" dirty="0" smtClean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возможностями </a:t>
            </a:r>
            <a:r>
              <a:rPr lang="ru-RU" altLang="ru-RU" sz="2000" b="1" dirty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здоровья;</a:t>
            </a:r>
          </a:p>
          <a:p>
            <a:pPr eaLnBrk="1" hangingPunct="1">
              <a:buFont typeface="Wingdings" pitchFamily="2" charset="2"/>
              <a:buChar char="v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altLang="ru-RU" sz="2000" b="1" dirty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учителя-логопеда на каждые 5-12 обучающихся с </a:t>
            </a:r>
            <a:r>
              <a:rPr lang="ru-RU" altLang="ru-RU" sz="2000" b="1" dirty="0" smtClean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возможностями </a:t>
            </a:r>
            <a:r>
              <a:rPr lang="ru-RU" altLang="ru-RU" sz="2000" b="1" dirty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здоровья;</a:t>
            </a:r>
          </a:p>
          <a:p>
            <a:pPr eaLnBrk="1" hangingPunct="1">
              <a:buFont typeface="Wingdings" pitchFamily="2" charset="2"/>
              <a:buChar char="v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altLang="ru-RU" sz="2000" b="1" dirty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педагога-психолога на каждые 20 обучающихся с </a:t>
            </a:r>
            <a:r>
              <a:rPr lang="ru-RU" altLang="ru-RU" sz="2000" b="1" dirty="0" smtClean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возможностями </a:t>
            </a:r>
            <a:r>
              <a:rPr lang="ru-RU" altLang="ru-RU" sz="2000" b="1" dirty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здоровья;</a:t>
            </a:r>
          </a:p>
          <a:p>
            <a:pPr eaLnBrk="1" hangingPunct="1">
              <a:buFont typeface="Wingdings" pitchFamily="2" charset="2"/>
              <a:buChar char="v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altLang="ru-RU" sz="2000" b="1" dirty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000" b="1" dirty="0" err="1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тьютора</a:t>
            </a:r>
            <a:r>
              <a:rPr lang="ru-RU" altLang="ru-RU" sz="2000" b="1" dirty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каждые 1-5 обучающихся с ограниченными </a:t>
            </a:r>
            <a:r>
              <a:rPr lang="ru-RU" altLang="ru-RU" sz="2000" b="1" dirty="0" smtClean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здоровья</a:t>
            </a:r>
            <a:r>
              <a:rPr lang="ru-RU" altLang="ru-RU" sz="2000" b="1" dirty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buFont typeface="Wingdings" pitchFamily="2" charset="2"/>
              <a:buChar char="v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altLang="ru-RU" sz="2000" b="1" dirty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ассистента (помощника) на каждые 1-5 обучающихся с </a:t>
            </a:r>
            <a:r>
              <a:rPr lang="ru-RU" altLang="ru-RU" sz="2000" b="1" dirty="0" smtClean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возможностями </a:t>
            </a:r>
            <a:r>
              <a:rPr lang="ru-RU" altLang="ru-RU" sz="2000" b="1" dirty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lang="ru-RU" altLang="ru-RU" sz="2000" b="1" dirty="0" smtClean="0">
                <a:solidFill>
                  <a:srgbClr val="1B1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ru-RU" altLang="ru-RU" sz="2000" b="1" dirty="0">
              <a:solidFill>
                <a:srgbClr val="1B19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altLang="ru-RU" sz="2000" dirty="0">
              <a:solidFill>
                <a:srgbClr val="1B19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31801" y="0"/>
            <a:ext cx="11233151" cy="19446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en-US" sz="3200" b="1" u="sng" dirty="0">
                <a:solidFill>
                  <a:srgbClr val="FF0000"/>
                </a:solidFill>
              </a:rPr>
              <a:t>FGOSREESTR.RU</a:t>
            </a: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  <a:cs typeface="Arial" charset="0"/>
              </a:rPr>
              <a:t>9 Примерных адаптированных основных  образовательных программ дошкольного образования 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 </a:t>
            </a:r>
            <a:endParaRPr lang="ru-RU" dirty="0">
              <a:cs typeface="Arial" charset="0"/>
            </a:endParaRP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239184" y="2128838"/>
            <a:ext cx="11952816" cy="40259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800" b="1" dirty="0">
                <a:solidFill>
                  <a:schemeClr val="bg1">
                    <a:lumMod val="10000"/>
                  </a:schemeClr>
                </a:solidFill>
              </a:rPr>
              <a:t>слепых детей;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800" b="1" dirty="0">
                <a:solidFill>
                  <a:schemeClr val="bg1">
                    <a:lumMod val="10000"/>
                  </a:schemeClr>
                </a:solidFill>
              </a:rPr>
              <a:t>слабовидящих детей;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800" b="1" dirty="0">
                <a:solidFill>
                  <a:schemeClr val="bg1">
                    <a:lumMod val="10000"/>
                  </a:schemeClr>
                </a:solidFill>
              </a:rPr>
              <a:t>детей с амблиопией, косоглазием;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800" b="1" dirty="0">
                <a:solidFill>
                  <a:schemeClr val="bg1">
                    <a:lumMod val="10000"/>
                  </a:schemeClr>
                </a:solidFill>
              </a:rPr>
              <a:t>детей с тяжелыми нарушениями речи (общим недоразвитием речи,  фонетико-фонематическим недоразвитием речи, заиканием);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800" b="1" dirty="0">
                <a:solidFill>
                  <a:schemeClr val="bg1">
                    <a:lumMod val="10000"/>
                  </a:schemeClr>
                </a:solidFill>
              </a:rPr>
              <a:t>детей с нарушениями опорно-двигательного аппарата</a:t>
            </a: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детей с задержкой психического развития;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детей с умственной отсталостью легкой, умеренной, тяжелой степени;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глухих детей;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слабослышащих и позднооглохших.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ru-RU" sz="2800" b="1" dirty="0">
              <a:solidFill>
                <a:schemeClr val="bg1">
                  <a:lumMod val="1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endParaRPr lang="ru-RU" b="1" dirty="0"/>
          </a:p>
          <a:p>
            <a:pPr eaLnBrk="1" hangingPunct="1">
              <a:buFont typeface="Wingdings" pitchFamily="2" charset="2"/>
              <a:buChar char="v"/>
              <a:defRPr/>
            </a:pPr>
            <a:endParaRPr lang="ru-RU" b="1" dirty="0"/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55320" y="2027849"/>
          <a:ext cx="11191399" cy="4163892"/>
        </p:xfrm>
        <a:graphic>
          <a:graphicData uri="http://schemas.openxmlformats.org/drawingml/2006/table">
            <a:tbl>
              <a:tblPr/>
              <a:tblGrid>
                <a:gridCol w="4778883"/>
                <a:gridCol w="6412516"/>
              </a:tblGrid>
              <a:tr h="320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Выявленные нарушения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Рекомендации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Адаптированная образовательная программа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не согласованы с законными представителями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Согласовывать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АОП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с законными представителями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1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 целевом разделе АОП имеются ссылки на литературу, которая отсутствует в  перечне представленного списка литературы Программы.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При создании ссылок рекомендуется ссылаться на литературу, которая представлена в перечне вашего документа.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 разделе 1.1.1.Значимые для разработки и реализации Программы характеристики - представлено несколько вариантов авторских классификаций основных вариантов ЗПР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Определить из множества вариантов классификаций только тот вариант ЗПР, который установлен вашему воспитаннику и подробно представить это описание в разделе 1.1.1. Значимые для разработки и реализации Программы характеристики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387" y="521315"/>
            <a:ext cx="11887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Мониторинг. Выявленные нарушения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08660" y="719666"/>
          <a:ext cx="10927080" cy="5201074"/>
        </p:xfrm>
        <a:graphic>
          <a:graphicData uri="http://schemas.openxmlformats.org/drawingml/2006/table">
            <a:tbl>
              <a:tblPr/>
              <a:tblGrid>
                <a:gridCol w="4666016"/>
                <a:gridCol w="6261064"/>
              </a:tblGrid>
              <a:tr h="2275470"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  <a:tabLst>
                          <a:tab pos="382905" algn="l"/>
                          <a:tab pos="5168900" algn="l"/>
                          <a:tab pos="4965700" algn="l"/>
                          <a:tab pos="4495800" algn="l"/>
                          <a:tab pos="3352800" algn="l"/>
                          <a:tab pos="2438400" algn="l"/>
                          <a:tab pos="1193800" algn="l"/>
                          <a:tab pos="5080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Педагогическая оценка  уровня  актуального развития ребенка и динамика его индивидуального развития   в процессе  реализации  АОП  осуществляется только воспитателями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Подключать к педагогической диагностике музыкального руководителя и инструктора по физической культуре.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 разделе 1.2.3.Система оценки результатов освоения программы при организации педагогической диагностики дополнить специалистов музыкального руководителя и инструктора по физической культуре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604"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  <a:tabLst>
                          <a:tab pos="382905" algn="l"/>
                          <a:tab pos="5168900" algn="l"/>
                          <a:tab pos="4965700" algn="l"/>
                          <a:tab pos="4495800" algn="l"/>
                          <a:tab pos="3352800" algn="l"/>
                          <a:tab pos="2438400" algn="l"/>
                          <a:tab pos="1193800" algn="l"/>
                          <a:tab pos="508000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 разделе «Организация развивающей предметно-пространственной среды (РППС)» не представлен перечень оборудования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Внести в таблицу «Содержание   РППС  в   группе» перечь необходимого оборудования, который представлен в пространстве группового помещения, ориентируясь на  Примерный перечень оборудования ПАОП.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Исключить в таблице столбцы «Интеграция образовательных областей» и «Виды деятельности в центрах РППС» – в представленном контексте они не информативны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2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09600" y="458011"/>
            <a:ext cx="11335269" cy="5848349"/>
            <a:chOff x="1976234" y="611643"/>
            <a:chExt cx="8239533" cy="4766563"/>
          </a:xfrm>
        </p:grpSpPr>
        <p:sp>
          <p:nvSpPr>
            <p:cNvPr id="7" name="Полилиния 6"/>
            <p:cNvSpPr/>
            <p:nvPr/>
          </p:nvSpPr>
          <p:spPr>
            <a:xfrm>
              <a:off x="4834280" y="611643"/>
              <a:ext cx="5381487" cy="1769333"/>
            </a:xfrm>
            <a:custGeom>
              <a:avLst/>
              <a:gdLst>
                <a:gd name="connsiteX0" fmla="*/ 0 w 4876800"/>
                <a:gd name="connsiteY0" fmla="*/ 322461 h 2579687"/>
                <a:gd name="connsiteX1" fmla="*/ 3586957 w 4876800"/>
                <a:gd name="connsiteY1" fmla="*/ 322461 h 2579687"/>
                <a:gd name="connsiteX2" fmla="*/ 3586957 w 4876800"/>
                <a:gd name="connsiteY2" fmla="*/ 0 h 2579687"/>
                <a:gd name="connsiteX3" fmla="*/ 4876800 w 4876800"/>
                <a:gd name="connsiteY3" fmla="*/ 1289844 h 2579687"/>
                <a:gd name="connsiteX4" fmla="*/ 3586957 w 4876800"/>
                <a:gd name="connsiteY4" fmla="*/ 2579687 h 2579687"/>
                <a:gd name="connsiteX5" fmla="*/ 3586957 w 4876800"/>
                <a:gd name="connsiteY5" fmla="*/ 2257226 h 2579687"/>
                <a:gd name="connsiteX6" fmla="*/ 0 w 4876800"/>
                <a:gd name="connsiteY6" fmla="*/ 2257226 h 2579687"/>
                <a:gd name="connsiteX7" fmla="*/ 0 w 4876800"/>
                <a:gd name="connsiteY7" fmla="*/ 322461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6800" h="2579687">
                  <a:moveTo>
                    <a:pt x="0" y="322461"/>
                  </a:moveTo>
                  <a:lnTo>
                    <a:pt x="3586957" y="322461"/>
                  </a:lnTo>
                  <a:lnTo>
                    <a:pt x="3586957" y="0"/>
                  </a:lnTo>
                  <a:lnTo>
                    <a:pt x="4876800" y="1289844"/>
                  </a:lnTo>
                  <a:lnTo>
                    <a:pt x="3586957" y="2579687"/>
                  </a:lnTo>
                  <a:lnTo>
                    <a:pt x="3586957" y="2257226"/>
                  </a:lnTo>
                  <a:lnTo>
                    <a:pt x="0" y="2257226"/>
                  </a:lnTo>
                  <a:lnTo>
                    <a:pt x="0" y="322461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9685" tIns="342146" rIns="987068" bIns="342146" numCol="1" spcCol="1270" anchor="t" anchorCtr="0">
              <a:noAutofit/>
            </a:bodyPr>
            <a:lstStyle/>
            <a:p>
              <a:pPr marL="342900" lvl="1" indent="-342900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Кабинет </a:t>
              </a:r>
              <a:r>
                <a:rPr lang="ru-RU" sz="28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№</a:t>
              </a:r>
              <a:r>
                <a:rPr lang="en-US" sz="28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  <a:r>
                <a:rPr lang="ru-RU" sz="28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педагогу – психологу </a:t>
              </a:r>
              <a:r>
                <a:rPr lang="ru-RU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Некрасовой Ирине Васильевне</a:t>
              </a:r>
            </a:p>
            <a:p>
              <a:pPr marL="0" lvl="1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эл. почта:</a:t>
              </a:r>
              <a:r>
                <a:rPr lang="ru-RU" sz="31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vugova83@mail.ru</a:t>
              </a:r>
              <a:endParaRPr lang="ru-RU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976234" y="720327"/>
              <a:ext cx="2746511" cy="4657879"/>
            </a:xfrm>
            <a:custGeom>
              <a:avLst/>
              <a:gdLst>
                <a:gd name="connsiteX0" fmla="*/ 0 w 3251200"/>
                <a:gd name="connsiteY0" fmla="*/ 429956 h 2579687"/>
                <a:gd name="connsiteX1" fmla="*/ 429956 w 3251200"/>
                <a:gd name="connsiteY1" fmla="*/ 0 h 2579687"/>
                <a:gd name="connsiteX2" fmla="*/ 2821244 w 3251200"/>
                <a:gd name="connsiteY2" fmla="*/ 0 h 2579687"/>
                <a:gd name="connsiteX3" fmla="*/ 3251200 w 3251200"/>
                <a:gd name="connsiteY3" fmla="*/ 429956 h 2579687"/>
                <a:gd name="connsiteX4" fmla="*/ 3251200 w 3251200"/>
                <a:gd name="connsiteY4" fmla="*/ 2149731 h 2579687"/>
                <a:gd name="connsiteX5" fmla="*/ 2821244 w 3251200"/>
                <a:gd name="connsiteY5" fmla="*/ 2579687 h 2579687"/>
                <a:gd name="connsiteX6" fmla="*/ 429956 w 3251200"/>
                <a:gd name="connsiteY6" fmla="*/ 2579687 h 2579687"/>
                <a:gd name="connsiteX7" fmla="*/ 0 w 3251200"/>
                <a:gd name="connsiteY7" fmla="*/ 2149731 h 2579687"/>
                <a:gd name="connsiteX8" fmla="*/ 0 w 3251200"/>
                <a:gd name="connsiteY8" fmla="*/ 429956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200" h="2579687">
                  <a:moveTo>
                    <a:pt x="0" y="429956"/>
                  </a:moveTo>
                  <a:cubicBezTo>
                    <a:pt x="0" y="192498"/>
                    <a:pt x="192498" y="0"/>
                    <a:pt x="429956" y="0"/>
                  </a:cubicBezTo>
                  <a:lnTo>
                    <a:pt x="2821244" y="0"/>
                  </a:lnTo>
                  <a:cubicBezTo>
                    <a:pt x="3058702" y="0"/>
                    <a:pt x="3251200" y="192498"/>
                    <a:pt x="3251200" y="429956"/>
                  </a:cubicBezTo>
                  <a:lnTo>
                    <a:pt x="3251200" y="2149731"/>
                  </a:lnTo>
                  <a:cubicBezTo>
                    <a:pt x="3251200" y="2387189"/>
                    <a:pt x="3058702" y="2579687"/>
                    <a:pt x="2821244" y="2579687"/>
                  </a:cubicBezTo>
                  <a:lnTo>
                    <a:pt x="429956" y="2579687"/>
                  </a:lnTo>
                  <a:cubicBezTo>
                    <a:pt x="192498" y="2579687"/>
                    <a:pt x="0" y="2387189"/>
                    <a:pt x="0" y="2149731"/>
                  </a:cubicBezTo>
                  <a:lnTo>
                    <a:pt x="0" y="429956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32610" tIns="179270" rIns="232610" bIns="179270" numCol="1" spcCol="1270" anchor="ctr" anchorCtr="0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Для получения консультаций можно обратиться по адресу:</a:t>
              </a:r>
              <a:endPara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г. Верещагино, </a:t>
              </a:r>
            </a:p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ул. Октябрьская, 65 часы работы:</a:t>
              </a:r>
            </a:p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с 8.00 до </a:t>
              </a:r>
              <a:r>
                <a:rPr lang="ru-RU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17.00 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часов</a:t>
              </a:r>
              <a:endPara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marL="457200" algn="ctr">
                <a:lnSpc>
                  <a:spcPct val="107000"/>
                </a:lnSpc>
              </a:pP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Наш контактный телефон: </a:t>
              </a:r>
            </a:p>
            <a:p>
              <a:pPr marL="457200" algn="ctr">
                <a:lnSpc>
                  <a:spcPct val="107000"/>
                </a:lnSpc>
              </a:pP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8(34 254) 3-49-39.</a:t>
              </a:r>
            </a:p>
            <a:p>
              <a:pPr marL="285750" lvl="1" indent="-285750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ru-RU" sz="3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890047" y="2592944"/>
              <a:ext cx="5269953" cy="2785261"/>
            </a:xfrm>
            <a:custGeom>
              <a:avLst/>
              <a:gdLst>
                <a:gd name="connsiteX0" fmla="*/ 0 w 4876800"/>
                <a:gd name="connsiteY0" fmla="*/ 322461 h 2579687"/>
                <a:gd name="connsiteX1" fmla="*/ 3586957 w 4876800"/>
                <a:gd name="connsiteY1" fmla="*/ 322461 h 2579687"/>
                <a:gd name="connsiteX2" fmla="*/ 3586957 w 4876800"/>
                <a:gd name="connsiteY2" fmla="*/ 0 h 2579687"/>
                <a:gd name="connsiteX3" fmla="*/ 4876800 w 4876800"/>
                <a:gd name="connsiteY3" fmla="*/ 1289844 h 2579687"/>
                <a:gd name="connsiteX4" fmla="*/ 3586957 w 4876800"/>
                <a:gd name="connsiteY4" fmla="*/ 2579687 h 2579687"/>
                <a:gd name="connsiteX5" fmla="*/ 3586957 w 4876800"/>
                <a:gd name="connsiteY5" fmla="*/ 2257226 h 2579687"/>
                <a:gd name="connsiteX6" fmla="*/ 0 w 4876800"/>
                <a:gd name="connsiteY6" fmla="*/ 2257226 h 2579687"/>
                <a:gd name="connsiteX7" fmla="*/ 0 w 4876800"/>
                <a:gd name="connsiteY7" fmla="*/ 322461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6800" h="2579687">
                  <a:moveTo>
                    <a:pt x="0" y="322461"/>
                  </a:moveTo>
                  <a:lnTo>
                    <a:pt x="3586957" y="322461"/>
                  </a:lnTo>
                  <a:lnTo>
                    <a:pt x="3586957" y="0"/>
                  </a:lnTo>
                  <a:lnTo>
                    <a:pt x="4876800" y="1289844"/>
                  </a:lnTo>
                  <a:lnTo>
                    <a:pt x="3586957" y="2579687"/>
                  </a:lnTo>
                  <a:lnTo>
                    <a:pt x="3586957" y="2257226"/>
                  </a:lnTo>
                  <a:lnTo>
                    <a:pt x="0" y="2257226"/>
                  </a:lnTo>
                  <a:lnTo>
                    <a:pt x="0" y="322461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9685" tIns="342146" rIns="987068" bIns="342146" numCol="1" spcCol="1270" anchor="t" anchorCtr="0">
              <a:noAutofit/>
            </a:bodyPr>
            <a:lstStyle/>
            <a:p>
              <a:pPr marL="285750" lvl="1" indent="-285750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lvl="1" indent="-285750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Кабинет </a:t>
              </a:r>
              <a:r>
                <a:rPr lang="ru-RU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№ 7 методисту </a:t>
              </a:r>
            </a:p>
            <a:p>
              <a:pPr marL="0" lvl="1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8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Степановой Ирине </a:t>
              </a:r>
              <a:r>
                <a:rPr lang="ru-RU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Ивановне</a:t>
              </a:r>
              <a:endParaRPr lang="en-US" sz="32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lvl="1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эл. почта: </a:t>
              </a:r>
              <a:r>
                <a:rPr lang="en-US" sz="2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m5todis@yandex.ru</a:t>
              </a:r>
              <a:endParaRPr lang="ru-RU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70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8050" y="344555"/>
            <a:ext cx="11701671" cy="63080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Российской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 от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09.11.2018 № 196 «Об утверждении Порядка организации и осуществления образовательной деятельности по дополнительным общеобразовательным программам».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Распоряжение Министерства просвещения Российской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 от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06.08.2020 № Р-75 «Об утверждении примерного Положения об оказании логопедической помощи в организациях, осуществляющих образовательную деятельность».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Распоряжение Министерства просвещения Российской Федерации от 10.08.2021 № Р-183 «Об утверждении методических рекомендаций по оказанию услуг психолого-педагогической, методической и консультационной помощи родителям (законным представителям) детей, а также гражданам, желающим принять на воспитание в свои семьи детей, оставшихся без попечения родителей, в рамках федерального проекта «Современная школа» национального проекта «Образование».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Распоряжение Министерства просвещения Российской Федерации от 09.09.2019 № Р-93 «Об утверждении примерного Положения о психолого-педагогическом консилиуме образовательной организации».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Муниципальные документы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Положение психолого –педагогическом консилиуме МБОУ «ВОК» утверждено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приказом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директором О.В. Артемовой от 23.08.2021 №1734-од.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Положение об организации образования детей с ОВЗ в структурных подразделениях МБОУ «ВОК», реализующих их программ дошкольного образования утверждено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приказом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директором О.В. Артемовой </a:t>
            </a:r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68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111" y="148613"/>
            <a:ext cx="11807687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– правовые документы регламентируют деятельность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ТПМПК Верещагинского ГО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5602" y="1243810"/>
            <a:ext cx="10523174" cy="51068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1.Об утверждении Положения о психолого-медико-педагогической комиссии (Приказ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Минобрнауки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России от 20 сентября 2013 г. № 1082)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2.Методические рекомендации по организации деятельности ПМПК в Российской Федерации (Письмо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Минобрнауки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России от 23 мая 2016 г. № ВК-1074/07 «О совершенствовании деятельности психолого-медико-педагогических комиссий»)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3.Рекомендации по организации дистанционного онлайн-обследования (Приложение 1 к Письму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Минпросвещения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России от 3 марта 2022 г. № 07-1430)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4.Положение о психолого-медико-педагогической комиссии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Верещагинского городского округа Пермского края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утверждено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Верещагинского городского округа от 18.01.2021 № 254-01-01-36;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000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СОСТАВ П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сихолого-медико-педагогической комиссии Верещагинского городского округа Пермского края</a:t>
            </a:r>
            <a:r>
              <a:rPr lang="ru-RU" sz="2000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утвержден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распоряжением администрации Верещагинского городского от 27.09.2021 № 254- 01-01- 36.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4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329" y="278296"/>
            <a:ext cx="540688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- инвалид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329" y="1364974"/>
            <a:ext cx="5406888" cy="487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лицо, которое имеет нарушение здоровья со стойким расстройством функций организма, обусловленное заболеваниями, последствиями травм или дефектами, приводящее к ограничению жизнедеятельности и вызывающее необходимость его социальной защиты.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до 18 лет устанавливается категория «ребенок-инвалид».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«О социальной защите инвалидов в Российской Федерации» от 24. 11.1995 № 181-ФЗ (Статья 1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лица инвалидом осуществляется федеральными учреждениями медико-социальной экспертизы (МСЭ).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24. 11.1995 № 181-ФЗ (Статья 1).</a:t>
            </a:r>
          </a:p>
        </p:txBody>
      </p:sp>
      <p:pic>
        <p:nvPicPr>
          <p:cNvPr id="1026" name="Picture 2" descr="https://recombats.ru/wp-content/uploads/2007udinvur12-750x1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397" y="278297"/>
            <a:ext cx="4449855" cy="596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5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817" y="92765"/>
            <a:ext cx="5777947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 ограниченными возможностями здоровья (ОВЗ)-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062" y="1289092"/>
            <a:ext cx="5791702" cy="50378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9590" y="1537252"/>
            <a:ext cx="546039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29.12.2012 № 273-ФЗ «Об образовании в Российской Федерации» (Статья 2).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«ребенок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ОВЗ»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психолого-медико-педагогическая комиссия (ПМПК). 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определяется не с точки зрения собственно ограничений по здоровью, а с точки зрения необходимости создания специальных условий получения образования.</a:t>
            </a:r>
          </a:p>
        </p:txBody>
      </p:sp>
      <p:sp>
        <p:nvSpPr>
          <p:cNvPr id="5" name="AutoShape 2" descr="https://fond-guberniya.ru/wp-content/uploads/2018/09/el-doc-2.jpg"/>
          <p:cNvSpPr>
            <a:spLocks noChangeAspect="1" noChangeArrowheads="1"/>
          </p:cNvSpPr>
          <p:nvPr/>
        </p:nvSpPr>
        <p:spPr bwMode="auto">
          <a:xfrm>
            <a:off x="4303505" y="3975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1617" y="92765"/>
            <a:ext cx="4402869" cy="623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5455_205-p-kartinki-na-belom-fone-dlya-prezentatsii-2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" t="2828" r="8134"/>
          <a:stretch/>
        </p:blipFill>
        <p:spPr bwMode="auto">
          <a:xfrm>
            <a:off x="337928" y="1470991"/>
            <a:ext cx="3723862" cy="296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18596" t="4336" r="22572" b="9205"/>
          <a:stretch/>
        </p:blipFill>
        <p:spPr>
          <a:xfrm>
            <a:off x="5391383" y="2438400"/>
            <a:ext cx="2199862" cy="3232906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4136229" y="2951813"/>
            <a:ext cx="1374425" cy="837569"/>
          </a:xfrm>
          <a:prstGeom prst="rightArrow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6586331" y="623974"/>
            <a:ext cx="5473147" cy="2640605"/>
          </a:xfrm>
          <a:prstGeom prst="cloud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1.Определить статус ребенка?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2.Алгоритм действий?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2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pp.userapi.com/c845019/v845019895/1a2170/VMWNZdakkG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7280" y="434340"/>
            <a:ext cx="107442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Этапы создания и организации деятельности  психолого – педагогического консилиума в ОО 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6100" y="1508760"/>
            <a:ext cx="688086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этап - организационный </a:t>
            </a:r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623060" y="2545080"/>
            <a:ext cx="5006340" cy="24917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Договор между ОО и родителями (законными представителями) обучающегося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736411" y="2491740"/>
            <a:ext cx="4320540" cy="24917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Журнал записи детей на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71650" y="5030360"/>
            <a:ext cx="9509760" cy="11658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Ответственные: 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в ОО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2980" y="297180"/>
            <a:ext cx="964692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этап – индивидуальное обследование ребенка специалистами консилиума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80160" y="1440180"/>
            <a:ext cx="9464040" cy="777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Индивидуальный план обследования ребенка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211580" y="2331720"/>
            <a:ext cx="9555480" cy="8686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Представления всех специалистов обследования консилиума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5860" y="3406140"/>
            <a:ext cx="9578340" cy="16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Педагогическое- классный руководитель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Психологическое – педагог –психолог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Логопедическое-  учитель –логопед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Медицинское- медицинская сестра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1100" y="5227320"/>
            <a:ext cx="9578340" cy="75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Ответственные все специалисты консилиума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2424</Words>
  <Application>Microsoft Office PowerPoint</Application>
  <PresentationFormat>Широкоэкранный</PresentationFormat>
  <Paragraphs>215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29</vt:i4>
      </vt:variant>
    </vt:vector>
  </HeadingPairs>
  <TitlesOfParts>
    <vt:vector size="44" baseType="lpstr">
      <vt:lpstr>Arial</vt:lpstr>
      <vt:lpstr>Calibri</vt:lpstr>
      <vt:lpstr>Calibri Light</vt:lpstr>
      <vt:lpstr>Tahoma</vt:lpstr>
      <vt:lpstr>Times New Roman</vt:lpstr>
      <vt:lpstr>Wingdings</vt:lpstr>
      <vt:lpstr>Wingdings 2</vt:lpstr>
      <vt:lpstr>Тема Office</vt:lpstr>
      <vt:lpstr>1_Тема Office</vt:lpstr>
      <vt:lpstr>2_Тема Office</vt:lpstr>
      <vt:lpstr>3_Тема Office</vt:lpstr>
      <vt:lpstr>4_Тема Office</vt:lpstr>
      <vt:lpstr>6_Тема Office</vt:lpstr>
      <vt:lpstr>5_Тема Office</vt:lpstr>
      <vt:lpstr>7_Тема Office</vt:lpstr>
      <vt:lpstr>              Муниципальное бюджетное общеобразовательное учреждение «Верещагинский образовательный комплекс»      Проблемная группа  «Разработка и составление АООП  дошкольного образования с различными нарушениями здоровья» тема: «Основные аспекты обучения детей ОВЗ, детей – инвалидов в ДО в соответствии с ФГОС»                                                                                                                                                   педагог –психолог          Некрасова И.В.,                                                                                                                                                   методист                                                                                                                                               Степанова И.И.   г. Верещагино, 2022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273 –ФЗ «Об образовании» Статья 79. Организация получения образования обучающимися с ограниченными возможностями здоровья</vt:lpstr>
      <vt:lpstr>Примерные адаптированные основные образовательные программы направлены на</vt:lpstr>
      <vt:lpstr> Базовое содержание дошкольного образования</vt:lpstr>
      <vt:lpstr>Коррекционная работа и/или  инклюзивное образование направлены</vt:lpstr>
      <vt:lpstr> Конкретизация специальных условий для детей с ОВЗ</vt:lpstr>
      <vt:lpstr>Презентация PowerPoint</vt:lpstr>
      <vt:lpstr>Презентация PowerPoint</vt:lpstr>
      <vt:lpstr> Приказ Минпросвещения РФ № 373      //      Приказ Минпросвещения РФ от 31.07.2020  «Об утверждении порядка организации и осуществления ОД по ООП ДО»</vt:lpstr>
      <vt:lpstr>Презентация PowerPoint</vt:lpstr>
      <vt:lpstr>Презентация PowerPoint</vt:lpstr>
      <vt:lpstr>    Рекомендации к изменению  штатного расписания</vt:lpstr>
      <vt:lpstr>Презентация PowerPoint</vt:lpstr>
      <vt:lpstr>Презентация PowerPoint</vt:lpstr>
      <vt:lpstr> FGOSREESTR.RU 9 Примерных адаптированных основных  образовательных программ дошкольного образования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«Верещагинский образовательный комплекс»      Проблемная группа  «Разработка и составление АООП  дошкольного образования»                                                                                                                                                    педагог –психолог,          Некрасова И.В.    г. Верещагино, 2022</dc:title>
  <dc:creator>CAB4_5</dc:creator>
  <cp:lastModifiedBy>CAB4_5</cp:lastModifiedBy>
  <cp:revision>24</cp:revision>
  <dcterms:created xsi:type="dcterms:W3CDTF">2022-10-18T09:03:16Z</dcterms:created>
  <dcterms:modified xsi:type="dcterms:W3CDTF">2022-10-20T07:35:13Z</dcterms:modified>
</cp:coreProperties>
</file>