
<file path=[Content_Types].xml><?xml version="1.0" encoding="utf-8"?>
<Types xmlns="http://schemas.openxmlformats.org/package/2006/content-types">
  <Default Extension="png" ContentType="image/png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1" r:id="rId3"/>
    <p:sldId id="262" r:id="rId4"/>
    <p:sldId id="257" r:id="rId5"/>
    <p:sldId id="263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89353" autoAdjust="0"/>
  </p:normalViewPr>
  <p:slideViewPr>
    <p:cSldViewPr snapToGrid="0">
      <p:cViewPr>
        <p:scale>
          <a:sx n="72" d="100"/>
          <a:sy n="72" d="100"/>
        </p:scale>
        <p:origin x="-12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4DB99-2565-4B47-B405-6179D4D31D0A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68E19-E97A-4713-9EC2-A785DDA5DE5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786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DF0F6-017C-4249-8360-D8DC45E2BC3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F9DF0F6-017C-4249-8360-D8DC45E2BC36}" type="datetimeFigureOut">
              <a:rPr lang="ru-RU" smtClean="0"/>
              <a:t>27.08.2021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AC49340-A6DD-4DC7-8378-CB4882DF947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97-2003_Worksheet2.xls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97-2003_Worksheet1.xls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png"/><Relationship Id="rId4" Type="http://schemas.openxmlformats.org/officeDocument/2006/relationships/oleObject" Target="../embeddings/Microsoft_Excel_97-2003_Worksheet3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2394" y="2304483"/>
            <a:ext cx="9144000" cy="686552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МПО учителей химии и биологии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5873F86E-9D9D-4245-A08D-3A05BD9723F7}"/>
              </a:ext>
            </a:extLst>
          </p:cNvPr>
          <p:cNvSpPr txBox="1"/>
          <p:nvPr/>
        </p:nvSpPr>
        <p:spPr>
          <a:xfrm>
            <a:off x="3944329" y="5469935"/>
            <a:ext cx="37314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2021 год</a:t>
            </a:r>
          </a:p>
        </p:txBody>
      </p:sp>
    </p:spTree>
    <p:extLst>
      <p:ext uri="{BB962C8B-B14F-4D97-AF65-F5344CB8AC3E}">
        <p14:creationId xmlns:p14="http://schemas.microsoft.com/office/powerpoint/2010/main" val="3589660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2FA1BF0-46D5-4FB7-BFEE-823C430791A8}"/>
              </a:ext>
            </a:extLst>
          </p:cNvPr>
          <p:cNvSpPr txBox="1"/>
          <p:nvPr/>
        </p:nvSpPr>
        <p:spPr>
          <a:xfrm>
            <a:off x="2481407" y="891470"/>
            <a:ext cx="6960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Успех Ребенка</a:t>
            </a:r>
          </a:p>
        </p:txBody>
      </p:sp>
      <p:graphicFrame>
        <p:nvGraphicFramePr>
          <p:cNvPr id="2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6640725"/>
              </p:ext>
            </p:extLst>
          </p:nvPr>
        </p:nvGraphicFramePr>
        <p:xfrm>
          <a:off x="802695" y="2272542"/>
          <a:ext cx="4935496" cy="30018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r:id="rId4" imgW="4041998" imgH="2481287" progId="Excel.Chart.8">
                  <p:embed/>
                </p:oleObj>
              </mc:Choice>
              <mc:Fallback>
                <p:oleObj r:id="rId4" imgW="4041998" imgH="2481287" progId="Excel.Chart.8">
                  <p:embed/>
                  <p:pic>
                    <p:nvPicPr>
                      <p:cNvPr id="0" name="Диаграмма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695" y="2272542"/>
                        <a:ext cx="4935496" cy="30018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2FA1BF0-46D5-4FB7-BFEE-823C430791A8}"/>
              </a:ext>
            </a:extLst>
          </p:cNvPr>
          <p:cNvSpPr txBox="1"/>
          <p:nvPr/>
        </p:nvSpPr>
        <p:spPr>
          <a:xfrm>
            <a:off x="2461527" y="1453722"/>
            <a:ext cx="6960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ВПР 8 класс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550642"/>
              </p:ext>
            </p:extLst>
          </p:nvPr>
        </p:nvGraphicFramePr>
        <p:xfrm>
          <a:off x="6122781" y="2318854"/>
          <a:ext cx="4929532" cy="3247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r:id="rId6" imgW="4182218" imgH="2798307" progId="Excel.Chart.8">
                  <p:embed/>
                </p:oleObj>
              </mc:Choice>
              <mc:Fallback>
                <p:oleObj r:id="rId6" imgW="4182218" imgH="2798307" progId="Excel.Chart.8">
                  <p:embed/>
                  <p:pic>
                    <p:nvPicPr>
                      <p:cNvPr id="0" name="Диаграмма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2781" y="2318854"/>
                        <a:ext cx="4929532" cy="3247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4569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2FA1BF0-46D5-4FB7-BFEE-823C430791A8}"/>
              </a:ext>
            </a:extLst>
          </p:cNvPr>
          <p:cNvSpPr txBox="1"/>
          <p:nvPr/>
        </p:nvSpPr>
        <p:spPr>
          <a:xfrm>
            <a:off x="2481407" y="891470"/>
            <a:ext cx="6960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Успех Ребенка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2FA1BF0-46D5-4FB7-BFEE-823C430791A8}"/>
              </a:ext>
            </a:extLst>
          </p:cNvPr>
          <p:cNvSpPr txBox="1"/>
          <p:nvPr/>
        </p:nvSpPr>
        <p:spPr>
          <a:xfrm>
            <a:off x="2461527" y="1453722"/>
            <a:ext cx="6960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Контрольная работа 9 класс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0266732"/>
              </p:ext>
            </p:extLst>
          </p:nvPr>
        </p:nvGraphicFramePr>
        <p:xfrm>
          <a:off x="1388688" y="2093010"/>
          <a:ext cx="9557608" cy="4115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r:id="rId4" imgW="11839458" imgH="5261304" progId="Excel.Chart.8">
                  <p:embed/>
                </p:oleObj>
              </mc:Choice>
              <mc:Fallback>
                <p:oleObj r:id="rId4" imgW="11839458" imgH="5261304" progId="Excel.Chart.8">
                  <p:embed/>
                  <p:pic>
                    <p:nvPicPr>
                      <p:cNvPr id="0" name="Объект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8688" y="2093010"/>
                        <a:ext cx="9557608" cy="41152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53762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2FA1BF0-46D5-4FB7-BFEE-823C430791A8}"/>
              </a:ext>
            </a:extLst>
          </p:cNvPr>
          <p:cNvSpPr txBox="1"/>
          <p:nvPr/>
        </p:nvSpPr>
        <p:spPr>
          <a:xfrm>
            <a:off x="2428398" y="984176"/>
            <a:ext cx="6960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Успех Ребенка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F80AD85-F510-405F-9105-BE893904D3A9}"/>
              </a:ext>
            </a:extLst>
          </p:cNvPr>
          <p:cNvSpPr/>
          <p:nvPr/>
        </p:nvSpPr>
        <p:spPr>
          <a:xfrm>
            <a:off x="704204" y="2269795"/>
            <a:ext cx="1101355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Региональный </a:t>
            </a:r>
            <a:r>
              <a:rPr lang="ru-RU" sz="3200" b="1" dirty="0">
                <a:solidFill>
                  <a:srgbClr val="FF0000"/>
                </a:solidFill>
              </a:rPr>
              <a:t>конкурс исследовательских работ среди обучающихся 1-11 классов </a:t>
            </a:r>
            <a:r>
              <a:rPr lang="ru-RU" sz="3200" dirty="0"/>
              <a:t>– 16 призеров (СП Школа №1, №2, №121, Гимназия, </a:t>
            </a:r>
            <a:r>
              <a:rPr lang="ru-RU" sz="3200" dirty="0" err="1"/>
              <a:t>Нижнегалинская</a:t>
            </a:r>
            <a:r>
              <a:rPr lang="ru-RU" sz="3200" dirty="0"/>
              <a:t>,  Вознесенская, </a:t>
            </a:r>
            <a:r>
              <a:rPr lang="ru-RU" sz="3200" dirty="0" err="1"/>
              <a:t>Сепычевская</a:t>
            </a:r>
            <a:r>
              <a:rPr lang="ru-RU" sz="3200" dirty="0"/>
              <a:t> школы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2FA1BF0-46D5-4FB7-BFEE-823C430791A8}"/>
              </a:ext>
            </a:extLst>
          </p:cNvPr>
          <p:cNvSpPr txBox="1"/>
          <p:nvPr/>
        </p:nvSpPr>
        <p:spPr>
          <a:xfrm>
            <a:off x="2249492" y="1623464"/>
            <a:ext cx="6960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КУИР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419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02FA1BF0-46D5-4FB7-BFEE-823C430791A8}"/>
              </a:ext>
            </a:extLst>
          </p:cNvPr>
          <p:cNvSpPr txBox="1"/>
          <p:nvPr/>
        </p:nvSpPr>
        <p:spPr>
          <a:xfrm>
            <a:off x="2481407" y="891470"/>
            <a:ext cx="6960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Успех Ребенка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2FA1BF0-46D5-4FB7-BFEE-823C430791A8}"/>
              </a:ext>
            </a:extLst>
          </p:cNvPr>
          <p:cNvSpPr txBox="1"/>
          <p:nvPr/>
        </p:nvSpPr>
        <p:spPr>
          <a:xfrm>
            <a:off x="2461527" y="1453722"/>
            <a:ext cx="6960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ЕГЭ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290274"/>
              </p:ext>
            </p:extLst>
          </p:nvPr>
        </p:nvGraphicFramePr>
        <p:xfrm>
          <a:off x="605458" y="2100053"/>
          <a:ext cx="11255240" cy="2127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06905"/>
                <a:gridCol w="1406905"/>
                <a:gridCol w="1406905"/>
                <a:gridCol w="1406905"/>
                <a:gridCol w="1406905"/>
                <a:gridCol w="1406905"/>
                <a:gridCol w="1406905"/>
                <a:gridCol w="1406905"/>
              </a:tblGrid>
              <a:tr h="7443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Предмет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(ч\</a:t>
                      </a:r>
                      <a:r>
                        <a:rPr lang="ru-RU" sz="2000" dirty="0" err="1">
                          <a:effectLst/>
                        </a:rPr>
                        <a:t>экз</a:t>
                      </a:r>
                      <a:r>
                        <a:rPr lang="ru-RU" sz="2000" dirty="0">
                          <a:effectLst/>
                        </a:rPr>
                        <a:t>)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не справились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кол-во уч-ся, набравших                            81-100 баллов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Средний балл 2021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Средний балл 2020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Средний балл край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Средний балл в РФ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</a:tr>
              <a:tr h="253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Химия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1,0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58,8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53,0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58,6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53,8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</a:tr>
              <a:tr h="2536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Биология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1,0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55,4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51,0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</a:rPr>
                        <a:t>54,0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</a:rPr>
                        <a:t>51,1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255" marR="8255" marT="825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4481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2FA1BF0-46D5-4FB7-BFEE-823C430791A8}"/>
              </a:ext>
            </a:extLst>
          </p:cNvPr>
          <p:cNvSpPr txBox="1"/>
          <p:nvPr/>
        </p:nvSpPr>
        <p:spPr>
          <a:xfrm>
            <a:off x="2461527" y="1453722"/>
            <a:ext cx="6960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ОГЭ-2022 и ЕГЭ-2022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2FA1BF0-46D5-4FB7-BFEE-823C430791A8}"/>
              </a:ext>
            </a:extLst>
          </p:cNvPr>
          <p:cNvSpPr txBox="1"/>
          <p:nvPr/>
        </p:nvSpPr>
        <p:spPr>
          <a:xfrm>
            <a:off x="2613925" y="2828506"/>
            <a:ext cx="6960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Кардинальных изменений нет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2584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0" y="607318"/>
            <a:ext cx="11771697" cy="104915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ts val="3200"/>
              </a:lnSpc>
            </a:pP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Направления деятельности </a:t>
            </a:r>
            <a:b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муниципальных профессиональных объединений </a:t>
            </a:r>
            <a:b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на 2021-2022 учебный год 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8935" y="2497873"/>
            <a:ext cx="58136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У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частие в работе муниципальных и региональных семинаров,</a:t>
            </a:r>
          </a:p>
          <a:p>
            <a:pPr algn="just"/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мастер-классов, конференций, образовательных форумов и совещаний;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Участие в конкурсах профессионального мастерства всех уровней;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О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существление методического сопровождения педагогов </a:t>
            </a:r>
            <a:b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по актуальным вопросам образования;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П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осещение уроков/занятий педагогов с целью изучения и обобщения педагогического опыта, анализа планируемых результатов;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П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роведение открытых уроков/занятий по определенной теме </a:t>
            </a:r>
            <a:b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 целью ознакомления с методическими разработками сложных тем предмета;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О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казание помощи педагогам в оценке и самооценке результатов профессиональной деятельности за межаттестационный период;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О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рганизация и проведение конкурсов, олимпиад, фестивалей </a:t>
            </a:r>
            <a:b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для педагогов, заочных школ для обучающихся;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О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существление разработки методических рекомендаций </a:t>
            </a:r>
            <a:b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по использованию цифровых образовательных ресурсов </a:t>
            </a:r>
            <a:b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и информационных учебно-методических комплектов;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У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частие в работе сетевых сообществ образовательных организаций;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Участие в инновационной деятельности образовательных организаций</a:t>
            </a:r>
            <a:endParaRPr lang="ru-RU" sz="12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59826" y="2643647"/>
            <a:ext cx="521187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Обеспечение объективности процедур оценки качества образования;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Обеспечение объективности Всероссийской олимпиады школьников;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Методическая поддержка и сопровождение, включая наставничество молодых педагогов в возрасте до 35 лет;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Исполнение планов мероприятий («дорожных карт») по реализации региональных концепций;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Организация и проведение мероприятий для родителей (законных представителей) в рамках направления деятельности </a:t>
            </a:r>
            <a:b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муниципального профессионального </a:t>
            </a: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объединения; </a:t>
            </a:r>
            <a:endParaRPr lang="ru-RU" sz="1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Участие </a:t>
            </a:r>
            <a:r>
              <a:rPr lang="ru-RU" sz="1200" dirty="0">
                <a:solidFill>
                  <a:srgbClr val="002060"/>
                </a:solidFill>
                <a:latin typeface="Comic Sans MS" panose="030F0702030302020204" pitchFamily="66" charset="0"/>
              </a:rPr>
              <a:t>педагогов в региональных предметных комиссиях при проведении государственной итоговой аттестации;</a:t>
            </a:r>
          </a:p>
          <a:p>
            <a:pPr indent="452438" algn="just">
              <a:buFont typeface="Wingdings" panose="05000000000000000000" pitchFamily="2" charset="2"/>
              <a:buChar char="ü"/>
            </a:pPr>
            <a:r>
              <a:rPr lang="ru-RU" sz="12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Формирование позитивного отношения к участию в федеральных и региональных оценочных мероприятиях, направленных на выявление профессиональных дефицитов у педагогических работников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00970" y="1851542"/>
            <a:ext cx="47741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Основные направления деятельности </a:t>
            </a:r>
            <a:b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</a:b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МПО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06244" y="2128541"/>
            <a:ext cx="51190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Формирование и проведений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мероприятий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739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34741" y="1475010"/>
            <a:ext cx="11367435" cy="3709519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400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Приоритетные направления работы системы образования Верещагинского городского округа для достижения высокого уровня качества образования – совершенствование муниципальных механизмов управления качеством образования</a:t>
            </a:r>
            <a:endParaRPr lang="ru-RU" sz="4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999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698" y="0"/>
            <a:ext cx="2662518" cy="1214636"/>
          </a:xfrm>
          <a:prstGeom prst="rect">
            <a:avLst/>
          </a:prstGeom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434741" y="2376157"/>
            <a:ext cx="11367435" cy="273918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sz="5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Спасибо за внимание!!!!!</a:t>
            </a:r>
            <a:endParaRPr lang="ru-RU" sz="5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890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2130</TotalTime>
  <Words>221</Words>
  <Application>Microsoft Office PowerPoint</Application>
  <PresentationFormat>Произвольный</PresentationFormat>
  <Paragraphs>60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Волна</vt:lpstr>
      <vt:lpstr>Диаграмма Microsoft Excel</vt:lpstr>
      <vt:lpstr>МПО учителей химии и биологии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проекта</dc:title>
  <dc:creator>Uzver</dc:creator>
  <cp:lastModifiedBy>Пользователь Windows</cp:lastModifiedBy>
  <cp:revision>103</cp:revision>
  <dcterms:created xsi:type="dcterms:W3CDTF">2021-05-26T11:10:10Z</dcterms:created>
  <dcterms:modified xsi:type="dcterms:W3CDTF">2021-08-27T03:39:51Z</dcterms:modified>
</cp:coreProperties>
</file>