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74" r:id="rId4"/>
    <p:sldId id="275" r:id="rId5"/>
    <p:sldId id="276" r:id="rId6"/>
    <p:sldId id="277" r:id="rId7"/>
    <p:sldId id="279" r:id="rId8"/>
    <p:sldId id="282" r:id="rId9"/>
    <p:sldId id="283" r:id="rId10"/>
    <p:sldId id="284" r:id="rId11"/>
    <p:sldId id="300" r:id="rId12"/>
    <p:sldId id="301" r:id="rId13"/>
    <p:sldId id="302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C307C-D166-40B7-8591-8657E36EC0BE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49633-D110-45D4-BA20-10D6255DDB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130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EA056-C90E-42AB-8992-735EC75BBE65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132D3-0F09-4C2E-8C88-9F0D2FC9B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13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F1F8-6A45-405E-A9BC-9FB04595998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9A2-EBBD-4A22-8E87-D7760E83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F1F8-6A45-405E-A9BC-9FB04595998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9A2-EBBD-4A22-8E87-D7760E83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F1F8-6A45-405E-A9BC-9FB04595998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9A2-EBBD-4A22-8E87-D7760E83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F1F8-6A45-405E-A9BC-9FB04595998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9A2-EBBD-4A22-8E87-D7760E83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F1F8-6A45-405E-A9BC-9FB04595998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9A2-EBBD-4A22-8E87-D7760E83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F1F8-6A45-405E-A9BC-9FB04595998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9A2-EBBD-4A22-8E87-D7760E83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F1F8-6A45-405E-A9BC-9FB04595998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9A2-EBBD-4A22-8E87-D7760E83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F1F8-6A45-405E-A9BC-9FB04595998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9A2-EBBD-4A22-8E87-D7760E83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F1F8-6A45-405E-A9BC-9FB04595998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9A2-EBBD-4A22-8E87-D7760E83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F1F8-6A45-405E-A9BC-9FB04595998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9A2-EBBD-4A22-8E87-D7760E83BD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F1F8-6A45-405E-A9BC-9FB04595998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7F09A2-EBBD-4A22-8E87-D7760E83BD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07F09A2-EBBD-4A22-8E87-D7760E83BD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2D8F1F8-6A45-405E-A9BC-9FB045959981}" type="datetimeFigureOut">
              <a:rPr lang="ru-RU" smtClean="0"/>
              <a:pPr/>
              <a:t>13.04.2021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Организация отдыха детей и подростков в 2021 году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072074"/>
            <a:ext cx="6415110" cy="566726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7030A0"/>
                </a:solidFill>
              </a:rPr>
              <a:t>Совещание 14.04.2021 года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/>
          <a:lstStyle/>
          <a:p>
            <a:r>
              <a:rPr lang="ru-RU" sz="2800" b="1" dirty="0">
                <a:solidFill>
                  <a:srgbClr val="7030A0"/>
                </a:solidFill>
              </a:rPr>
              <a:t>Профильные </a:t>
            </a:r>
            <a:r>
              <a:rPr lang="ru-RU" sz="2800" b="1" dirty="0" smtClean="0">
                <a:solidFill>
                  <a:srgbClr val="7030A0"/>
                </a:solidFill>
              </a:rPr>
              <a:t>лагеря (на базе Путинской СОШ)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003232" cy="51320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4400" b="1" dirty="0">
                <a:solidFill>
                  <a:srgbClr val="7030A0"/>
                </a:solidFill>
              </a:rPr>
              <a:t>Стоимость путевки:</a:t>
            </a:r>
          </a:p>
          <a:p>
            <a:pPr marL="114300" indent="0"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3 </a:t>
            </a:r>
            <a:r>
              <a:rPr lang="ru-RU" sz="4400" b="1" dirty="0" smtClean="0">
                <a:solidFill>
                  <a:srgbClr val="7030A0"/>
                </a:solidFill>
              </a:rPr>
              <a:t>750,00 </a:t>
            </a:r>
            <a:r>
              <a:rPr lang="ru-RU" sz="4400" dirty="0">
                <a:solidFill>
                  <a:srgbClr val="7030A0"/>
                </a:solidFill>
              </a:rPr>
              <a:t>рублей</a:t>
            </a:r>
          </a:p>
          <a:p>
            <a:pPr marL="114300" indent="0">
              <a:buNone/>
            </a:pPr>
            <a:r>
              <a:rPr lang="ru-RU" sz="4400" b="1" dirty="0">
                <a:solidFill>
                  <a:srgbClr val="7030A0"/>
                </a:solidFill>
              </a:rPr>
              <a:t>Родительский взнос:</a:t>
            </a:r>
            <a:r>
              <a:rPr lang="ru-RU" sz="4400" dirty="0">
                <a:solidFill>
                  <a:srgbClr val="7030A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4400" dirty="0">
                <a:solidFill>
                  <a:srgbClr val="7030A0"/>
                </a:solidFill>
              </a:rPr>
              <a:t>Общий взнос </a:t>
            </a:r>
            <a:r>
              <a:rPr lang="ru-RU" sz="4400" b="1" dirty="0" smtClean="0">
                <a:solidFill>
                  <a:srgbClr val="7030A0"/>
                </a:solidFill>
              </a:rPr>
              <a:t>1 </a:t>
            </a:r>
            <a:r>
              <a:rPr lang="ru-RU" sz="4400" b="1" dirty="0" smtClean="0">
                <a:solidFill>
                  <a:srgbClr val="7030A0"/>
                </a:solidFill>
              </a:rPr>
              <a:t>398,00</a:t>
            </a: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ru-RU" sz="4400" dirty="0">
                <a:solidFill>
                  <a:srgbClr val="7030A0"/>
                </a:solidFill>
              </a:rPr>
              <a:t>рублей</a:t>
            </a:r>
          </a:p>
          <a:p>
            <a:pPr marL="114300" indent="0">
              <a:buNone/>
            </a:pPr>
            <a:r>
              <a:rPr lang="ru-RU" sz="4400" dirty="0">
                <a:solidFill>
                  <a:srgbClr val="7030A0"/>
                </a:solidFill>
              </a:rPr>
              <a:t>Льготный взнос </a:t>
            </a:r>
            <a:r>
              <a:rPr lang="ru-RU" sz="4400" b="1" dirty="0" smtClean="0">
                <a:solidFill>
                  <a:srgbClr val="7030A0"/>
                </a:solidFill>
              </a:rPr>
              <a:t>894,00</a:t>
            </a: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ru-RU" sz="4400" dirty="0" smtClean="0">
                <a:solidFill>
                  <a:srgbClr val="7030A0"/>
                </a:solidFill>
              </a:rPr>
              <a:t>рублей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669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7030A0"/>
                </a:solidFill>
              </a:rPr>
              <a:t>П</a:t>
            </a:r>
            <a:r>
              <a:rPr lang="ru-RU" sz="2400" b="1" dirty="0" smtClean="0">
                <a:solidFill>
                  <a:srgbClr val="7030A0"/>
                </a:solidFill>
              </a:rPr>
              <a:t>еречень </a:t>
            </a:r>
            <a:r>
              <a:rPr lang="ru-RU" sz="2400" b="1" dirty="0">
                <a:solidFill>
                  <a:srgbClr val="7030A0"/>
                </a:solidFill>
              </a:rPr>
              <a:t>документов, которые должны быть в образовательном учреждении на организацию и проведение детских летних лагерей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7825680" cy="4800600"/>
          </a:xfrm>
        </p:spPr>
        <p:txBody>
          <a:bodyPr>
            <a:normAutofit fontScale="85000" lnSpcReduction="20000"/>
          </a:bodyPr>
          <a:lstStyle/>
          <a:p>
            <a:pPr marL="411480" lvl="1" indent="0">
              <a:buFontTx/>
              <a:buChar char="-"/>
            </a:pPr>
            <a:r>
              <a:rPr lang="ru-RU" dirty="0" smtClean="0">
                <a:solidFill>
                  <a:srgbClr val="7030A0"/>
                </a:solidFill>
              </a:rPr>
              <a:t> заявления </a:t>
            </a:r>
            <a:r>
              <a:rPr lang="ru-RU" dirty="0">
                <a:solidFill>
                  <a:srgbClr val="7030A0"/>
                </a:solidFill>
              </a:rPr>
              <a:t>родителей (законных представителей) ребенка </a:t>
            </a:r>
            <a:r>
              <a:rPr lang="ru-RU" dirty="0" smtClean="0">
                <a:solidFill>
                  <a:srgbClr val="7030A0"/>
                </a:solidFill>
              </a:rPr>
              <a:t>– по утвержденной форме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</a:p>
          <a:p>
            <a:pPr marL="411480" lvl="1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- </a:t>
            </a:r>
            <a:r>
              <a:rPr lang="ru-RU" dirty="0" smtClean="0">
                <a:solidFill>
                  <a:srgbClr val="7030A0"/>
                </a:solidFill>
              </a:rPr>
              <a:t>договор об организации отдыха и оздоровления </a:t>
            </a:r>
            <a:r>
              <a:rPr lang="ru-RU" dirty="0" smtClean="0">
                <a:solidFill>
                  <a:srgbClr val="7030A0"/>
                </a:solidFill>
              </a:rPr>
              <a:t>ребенка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  <a:endParaRPr lang="ru-RU" dirty="0" smtClean="0">
              <a:solidFill>
                <a:srgbClr val="7030A0"/>
              </a:solidFill>
            </a:endParaRPr>
          </a:p>
          <a:p>
            <a:pPr marL="411480" lvl="1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- </a:t>
            </a:r>
            <a:r>
              <a:rPr lang="ru-RU" dirty="0" smtClean="0">
                <a:solidFill>
                  <a:srgbClr val="7030A0"/>
                </a:solidFill>
              </a:rPr>
              <a:t>документы подтверждающие льготу по родительским </a:t>
            </a:r>
            <a:r>
              <a:rPr lang="ru-RU" dirty="0" smtClean="0">
                <a:solidFill>
                  <a:srgbClr val="7030A0"/>
                </a:solidFill>
              </a:rPr>
              <a:t>взносам;</a:t>
            </a:r>
            <a:endParaRPr lang="ru-RU" dirty="0" smtClean="0">
              <a:solidFill>
                <a:srgbClr val="7030A0"/>
              </a:solidFill>
            </a:endParaRPr>
          </a:p>
          <a:p>
            <a:pPr marL="411480" lvl="1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- приказ </a:t>
            </a:r>
            <a:r>
              <a:rPr lang="ru-RU" dirty="0">
                <a:solidFill>
                  <a:srgbClr val="7030A0"/>
                </a:solidFill>
              </a:rPr>
              <a:t>на открытие  лагеря с указанием списка детей (поименно);   назначенных начальника  и воспитателей лагеря с возложением на них ответственности за жизнь и здоровье детей, сроки начала и окончания работы лагеря; режим его работы, места  расположения; </a:t>
            </a:r>
            <a:endParaRPr lang="ru-RU" sz="1800" dirty="0">
              <a:solidFill>
                <a:srgbClr val="7030A0"/>
              </a:solidFill>
            </a:endParaRPr>
          </a:p>
          <a:p>
            <a:pPr marL="411480" lvl="1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- приказы </a:t>
            </a:r>
            <a:r>
              <a:rPr lang="ru-RU" dirty="0">
                <a:solidFill>
                  <a:srgbClr val="7030A0"/>
                </a:solidFill>
              </a:rPr>
              <a:t>по соблюдению противопожарной безопасности, технике безопасности, санитарных норм и правил с закреплением </a:t>
            </a:r>
            <a:r>
              <a:rPr lang="ru-RU" dirty="0" smtClean="0">
                <a:solidFill>
                  <a:srgbClr val="7030A0"/>
                </a:solidFill>
              </a:rPr>
              <a:t>ответственных;</a:t>
            </a:r>
            <a:endParaRPr lang="ru-RU" sz="1800" dirty="0">
              <a:solidFill>
                <a:srgbClr val="7030A0"/>
              </a:solidFill>
            </a:endParaRPr>
          </a:p>
          <a:p>
            <a:pPr marL="411480" lvl="1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- смета </a:t>
            </a:r>
            <a:r>
              <a:rPr lang="ru-RU" dirty="0">
                <a:solidFill>
                  <a:srgbClr val="7030A0"/>
                </a:solidFill>
              </a:rPr>
              <a:t>расходов по установленной форме;</a:t>
            </a:r>
            <a:endParaRPr lang="ru-RU" sz="1800" dirty="0">
              <a:solidFill>
                <a:srgbClr val="7030A0"/>
              </a:solidFill>
            </a:endParaRPr>
          </a:p>
          <a:p>
            <a:pPr marL="411480" lvl="1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- программа </a:t>
            </a:r>
            <a:r>
              <a:rPr lang="ru-RU" dirty="0">
                <a:solidFill>
                  <a:srgbClr val="7030A0"/>
                </a:solidFill>
              </a:rPr>
              <a:t>работы лагеря;</a:t>
            </a:r>
            <a:endParaRPr lang="ru-RU" sz="1800" dirty="0">
              <a:solidFill>
                <a:srgbClr val="7030A0"/>
              </a:solidFill>
            </a:endParaRPr>
          </a:p>
          <a:p>
            <a:pPr marL="411480" lvl="1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- табель </a:t>
            </a:r>
            <a:r>
              <a:rPr lang="ru-RU" dirty="0">
                <a:solidFill>
                  <a:srgbClr val="7030A0"/>
                </a:solidFill>
              </a:rPr>
              <a:t>посещаемости;</a:t>
            </a:r>
            <a:endParaRPr lang="ru-RU" sz="1800" dirty="0">
              <a:solidFill>
                <a:srgbClr val="7030A0"/>
              </a:solidFill>
            </a:endParaRPr>
          </a:p>
          <a:p>
            <a:pPr marL="411480" lvl="1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- ежедневное </a:t>
            </a:r>
            <a:r>
              <a:rPr lang="ru-RU" dirty="0">
                <a:solidFill>
                  <a:srgbClr val="7030A0"/>
                </a:solidFill>
              </a:rPr>
              <a:t>и перспективное меню;</a:t>
            </a:r>
            <a:endParaRPr lang="ru-RU" sz="1800" dirty="0">
              <a:solidFill>
                <a:srgbClr val="7030A0"/>
              </a:solidFill>
            </a:endParaRPr>
          </a:p>
          <a:p>
            <a:pPr marL="411480" lvl="1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- программа </a:t>
            </a:r>
            <a:r>
              <a:rPr lang="ru-RU" dirty="0">
                <a:solidFill>
                  <a:srgbClr val="7030A0"/>
                </a:solidFill>
              </a:rPr>
              <a:t>производственного контроля;</a:t>
            </a:r>
            <a:endParaRPr lang="ru-RU" sz="1800" dirty="0">
              <a:solidFill>
                <a:srgbClr val="7030A0"/>
              </a:solidFill>
            </a:endParaRPr>
          </a:p>
          <a:p>
            <a:pPr marL="411480" lvl="1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- документы </a:t>
            </a:r>
            <a:r>
              <a:rPr lang="ru-RU" dirty="0">
                <a:solidFill>
                  <a:srgbClr val="7030A0"/>
                </a:solidFill>
              </a:rPr>
              <a:t>на приобретенные продукты или услуги, канцтовары, медикаменты и др.;</a:t>
            </a:r>
            <a:endParaRPr lang="ru-RU" sz="18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ru-RU" sz="2100" dirty="0" smtClean="0">
                <a:solidFill>
                  <a:srgbClr val="7030A0"/>
                </a:solidFill>
              </a:rPr>
              <a:t>      </a:t>
            </a:r>
            <a:r>
              <a:rPr lang="ru-RU" sz="2000" dirty="0" smtClean="0">
                <a:solidFill>
                  <a:srgbClr val="7030A0"/>
                </a:solidFill>
              </a:rPr>
              <a:t>- документы </a:t>
            </a:r>
            <a:r>
              <a:rPr lang="ru-RU" sz="2000" dirty="0">
                <a:solidFill>
                  <a:srgbClr val="7030A0"/>
                </a:solidFill>
              </a:rPr>
              <a:t>по поступлению родительских (целевых) взносов.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54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7030A0"/>
                </a:solidFill>
              </a:rPr>
              <a:t>П</a:t>
            </a:r>
            <a:r>
              <a:rPr lang="ru-RU" sz="2800" b="1" dirty="0" smtClean="0">
                <a:solidFill>
                  <a:srgbClr val="7030A0"/>
                </a:solidFill>
              </a:rPr>
              <a:t>еречень </a:t>
            </a:r>
            <a:r>
              <a:rPr lang="ru-RU" sz="2800" b="1" dirty="0">
                <a:solidFill>
                  <a:srgbClr val="7030A0"/>
                </a:solidFill>
              </a:rPr>
              <a:t>документов, представляемый в </a:t>
            </a:r>
            <a:r>
              <a:rPr lang="ru-RU" sz="2800" b="1" dirty="0" smtClean="0">
                <a:solidFill>
                  <a:srgbClr val="7030A0"/>
                </a:solidFill>
              </a:rPr>
              <a:t>отдел </a:t>
            </a:r>
            <a:r>
              <a:rPr lang="ru-RU" sz="2800" b="1" dirty="0">
                <a:solidFill>
                  <a:srgbClr val="7030A0"/>
                </a:solidFill>
              </a:rPr>
              <a:t>образования для оформления </a:t>
            </a:r>
            <a:r>
              <a:rPr lang="ru-RU" sz="2800" b="1" dirty="0" smtClean="0">
                <a:solidFill>
                  <a:srgbClr val="7030A0"/>
                </a:solidFill>
              </a:rPr>
              <a:t>распоряжения на </a:t>
            </a:r>
            <a:r>
              <a:rPr lang="ru-RU" sz="2800" b="1" dirty="0">
                <a:solidFill>
                  <a:srgbClr val="7030A0"/>
                </a:solidFill>
              </a:rPr>
              <a:t>открытие </a:t>
            </a:r>
            <a:r>
              <a:rPr lang="ru-RU" sz="2800" b="1" dirty="0" smtClean="0">
                <a:solidFill>
                  <a:srgbClr val="7030A0"/>
                </a:solidFill>
              </a:rPr>
              <a:t>лагеря: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>
                <a:solidFill>
                  <a:srgbClr val="7030A0"/>
                </a:solidFill>
              </a:rPr>
              <a:t>приказ образовательного учреждения на открытие </a:t>
            </a:r>
            <a:r>
              <a:rPr lang="ru-RU" dirty="0" smtClean="0">
                <a:solidFill>
                  <a:srgbClr val="7030A0"/>
                </a:solidFill>
              </a:rPr>
              <a:t>летних формирований;</a:t>
            </a:r>
            <a:endParaRPr lang="ru-RU" sz="1800" dirty="0">
              <a:solidFill>
                <a:srgbClr val="7030A0"/>
              </a:solidFill>
            </a:endParaRPr>
          </a:p>
          <a:p>
            <a:pPr lvl="1"/>
            <a:r>
              <a:rPr lang="ru-RU" dirty="0">
                <a:solidFill>
                  <a:srgbClr val="7030A0"/>
                </a:solidFill>
              </a:rPr>
              <a:t> список детей и родителей в летних формированиях </a:t>
            </a:r>
            <a:r>
              <a:rPr lang="ru-RU" dirty="0" smtClean="0">
                <a:solidFill>
                  <a:srgbClr val="7030A0"/>
                </a:solidFill>
              </a:rPr>
              <a:t>в 3-х </a:t>
            </a:r>
            <a:r>
              <a:rPr lang="ru-RU" dirty="0">
                <a:solidFill>
                  <a:srgbClr val="7030A0"/>
                </a:solidFill>
              </a:rPr>
              <a:t>экземплярах  </a:t>
            </a:r>
            <a:r>
              <a:rPr lang="ru-RU" dirty="0" smtClean="0">
                <a:solidFill>
                  <a:srgbClr val="7030A0"/>
                </a:solidFill>
              </a:rPr>
              <a:t>по утвержденной форме;</a:t>
            </a:r>
            <a:endParaRPr lang="ru-RU" sz="1800" dirty="0">
              <a:solidFill>
                <a:srgbClr val="7030A0"/>
              </a:solidFill>
            </a:endParaRPr>
          </a:p>
          <a:p>
            <a:pPr lvl="1"/>
            <a:r>
              <a:rPr lang="ru-RU" dirty="0">
                <a:solidFill>
                  <a:srgbClr val="7030A0"/>
                </a:solidFill>
              </a:rPr>
              <a:t> смета расходов установленного образца в </a:t>
            </a:r>
            <a:r>
              <a:rPr lang="ru-RU" dirty="0" smtClean="0">
                <a:solidFill>
                  <a:srgbClr val="7030A0"/>
                </a:solidFill>
              </a:rPr>
              <a:t>3-х экземплярах;</a:t>
            </a:r>
            <a:endParaRPr lang="ru-RU" sz="1800" dirty="0">
              <a:solidFill>
                <a:srgbClr val="7030A0"/>
              </a:solidFill>
            </a:endParaRPr>
          </a:p>
          <a:p>
            <a:pPr lvl="1"/>
            <a:r>
              <a:rPr lang="ru-RU" dirty="0">
                <a:solidFill>
                  <a:srgbClr val="7030A0"/>
                </a:solidFill>
              </a:rPr>
              <a:t> обходной лист установленного </a:t>
            </a:r>
            <a:r>
              <a:rPr lang="ru-RU" dirty="0" smtClean="0">
                <a:solidFill>
                  <a:srgbClr val="7030A0"/>
                </a:solidFill>
              </a:rPr>
              <a:t>образца;</a:t>
            </a:r>
            <a:endParaRPr lang="ru-RU" sz="1800" dirty="0">
              <a:solidFill>
                <a:srgbClr val="7030A0"/>
              </a:solidFill>
            </a:endParaRPr>
          </a:p>
          <a:p>
            <a:pPr lvl="1"/>
            <a:r>
              <a:rPr lang="ru-RU" dirty="0">
                <a:solidFill>
                  <a:srgbClr val="7030A0"/>
                </a:solidFill>
              </a:rPr>
              <a:t> копия документа поступления родительских 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взносов на                 лицевой счёт образовательного учреждения;</a:t>
            </a:r>
            <a:endParaRPr lang="ru-RU" sz="1800" dirty="0">
              <a:solidFill>
                <a:srgbClr val="7030A0"/>
              </a:solidFill>
            </a:endParaRPr>
          </a:p>
          <a:p>
            <a:pPr lvl="1"/>
            <a:r>
              <a:rPr lang="ru-RU" dirty="0">
                <a:solidFill>
                  <a:srgbClr val="7030A0"/>
                </a:solidFill>
              </a:rPr>
              <a:t> копия подписанного и зарегистрированного муниципального контракта на услуги горячего питания (для городских школ);</a:t>
            </a:r>
            <a:endParaRPr lang="ru-RU" sz="1800" dirty="0">
              <a:solidFill>
                <a:srgbClr val="7030A0"/>
              </a:solidFill>
            </a:endParaRPr>
          </a:p>
          <a:p>
            <a:pPr lvl="1"/>
            <a:r>
              <a:rPr lang="ru-RU" dirty="0">
                <a:solidFill>
                  <a:srgbClr val="7030A0"/>
                </a:solidFill>
              </a:rPr>
              <a:t> сведения о кадровом составе в летних формированиях </a:t>
            </a:r>
            <a:r>
              <a:rPr lang="ru-RU" dirty="0" smtClean="0">
                <a:solidFill>
                  <a:srgbClr val="7030A0"/>
                </a:solidFill>
              </a:rPr>
              <a:t>по </a:t>
            </a:r>
            <a:r>
              <a:rPr lang="ru-RU" dirty="0" smtClean="0">
                <a:solidFill>
                  <a:srgbClr val="7030A0"/>
                </a:solidFill>
              </a:rPr>
              <a:t>утвержденной </a:t>
            </a:r>
            <a:r>
              <a:rPr lang="ru-RU" dirty="0" smtClean="0">
                <a:solidFill>
                  <a:srgbClr val="7030A0"/>
                </a:solidFill>
              </a:rPr>
              <a:t>форме (наличие справок об отсутствии судимости у всех работников).</a:t>
            </a:r>
            <a:endParaRPr lang="ru-RU" sz="1800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261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Сдача отчетности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Отчет о проведении лагеря представить в установленной форме  </a:t>
            </a:r>
            <a:r>
              <a:rPr lang="ru-RU" b="1" dirty="0">
                <a:solidFill>
                  <a:srgbClr val="7030A0"/>
                </a:solidFill>
              </a:rPr>
              <a:t>в 6-ти дневный </a:t>
            </a:r>
            <a:r>
              <a:rPr lang="ru-RU" dirty="0">
                <a:solidFill>
                  <a:srgbClr val="7030A0"/>
                </a:solidFill>
              </a:rPr>
              <a:t>срок после окончания его работы с приложением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283365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643192" cy="471490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Постановление Администрации Верещагинского </a:t>
            </a:r>
            <a:r>
              <a:rPr lang="ru-RU" sz="4000" dirty="0" smtClean="0">
                <a:solidFill>
                  <a:srgbClr val="7030A0"/>
                </a:solidFill>
              </a:rPr>
              <a:t>городского округа № 254-01-01-412 от 19.03.2021 «Об </a:t>
            </a:r>
            <a:r>
              <a:rPr lang="ru-RU" sz="4000" dirty="0">
                <a:solidFill>
                  <a:srgbClr val="7030A0"/>
                </a:solidFill>
              </a:rPr>
              <a:t>организации и обеспечении отдыха детей и их оздоровления в </a:t>
            </a:r>
            <a:r>
              <a:rPr lang="ru-RU" sz="4000" dirty="0" smtClean="0">
                <a:solidFill>
                  <a:srgbClr val="7030A0"/>
                </a:solidFill>
              </a:rPr>
              <a:t>2021 </a:t>
            </a:r>
            <a:r>
              <a:rPr lang="ru-RU" sz="4000" dirty="0" smtClean="0">
                <a:solidFill>
                  <a:srgbClr val="7030A0"/>
                </a:solidFill>
              </a:rPr>
              <a:t>году»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57826"/>
            <a:ext cx="7931224" cy="76833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997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ru-RU" sz="3600" b="1" dirty="0">
                <a:solidFill>
                  <a:srgbClr val="7030A0"/>
                </a:solidFill>
              </a:rPr>
              <a:t>Тип организации отдыха детей и их </a:t>
            </a:r>
            <a:r>
              <a:rPr lang="ru-RU" sz="3600" b="1" dirty="0" smtClean="0">
                <a:solidFill>
                  <a:srgbClr val="7030A0"/>
                </a:solidFill>
              </a:rPr>
              <a:t>оздоровления (местный бюджет)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Лагерь с дневным пребыванием детей (с пребыванием обучающихся в дневное время и обязательной организацией </a:t>
            </a:r>
            <a:r>
              <a:rPr lang="ru-RU" dirty="0" smtClean="0">
                <a:solidFill>
                  <a:srgbClr val="7030A0"/>
                </a:solidFill>
              </a:rPr>
              <a:t>питания </a:t>
            </a:r>
            <a:r>
              <a:rPr lang="ru-RU" dirty="0">
                <a:solidFill>
                  <a:srgbClr val="7030A0"/>
                </a:solidFill>
              </a:rPr>
              <a:t>сроком не менее 21 дня в период летних каникул, не менее 5 дней в период зимних, весенних, осенних каникул</a:t>
            </a:r>
            <a:r>
              <a:rPr lang="ru-RU" dirty="0" smtClean="0">
                <a:solidFill>
                  <a:srgbClr val="7030A0"/>
                </a:solidFill>
              </a:rPr>
              <a:t>) – софинансирование расходов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Трудовые отряды (с </a:t>
            </a:r>
            <a:r>
              <a:rPr lang="ru-RU" dirty="0" smtClean="0">
                <a:solidFill>
                  <a:srgbClr val="7030A0"/>
                </a:solidFill>
              </a:rPr>
              <a:t>пребыванием обучающихся в дневное время и обязательной организацией питания сроком 12 дней)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Лагеря круглосуточного пребывания (с </a:t>
            </a:r>
            <a:r>
              <a:rPr lang="ru-RU" dirty="0" smtClean="0">
                <a:solidFill>
                  <a:srgbClr val="7030A0"/>
                </a:solidFill>
              </a:rPr>
              <a:t>круглосуточным пребыванием обучающихся и обязательной организацией питания сроком до 12 дней в период летних каникул)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Палаточные лагеря (</a:t>
            </a:r>
            <a:r>
              <a:rPr lang="ru-RU" dirty="0">
                <a:solidFill>
                  <a:srgbClr val="7030A0"/>
                </a:solidFill>
              </a:rPr>
              <a:t>с круглосуточным </a:t>
            </a:r>
            <a:r>
              <a:rPr lang="ru-RU" dirty="0" smtClean="0">
                <a:solidFill>
                  <a:srgbClr val="7030A0"/>
                </a:solidFill>
              </a:rPr>
              <a:t>пребыванием </a:t>
            </a:r>
            <a:r>
              <a:rPr lang="ru-RU" dirty="0">
                <a:solidFill>
                  <a:srgbClr val="7030A0"/>
                </a:solidFill>
              </a:rPr>
              <a:t>обучающихся и обязательной организацией питания сроком до </a:t>
            </a:r>
            <a:r>
              <a:rPr lang="ru-RU" dirty="0" smtClean="0">
                <a:solidFill>
                  <a:srgbClr val="7030A0"/>
                </a:solidFill>
              </a:rPr>
              <a:t>10 </a:t>
            </a:r>
            <a:r>
              <a:rPr lang="ru-RU" dirty="0">
                <a:solidFill>
                  <a:srgbClr val="7030A0"/>
                </a:solidFill>
              </a:rPr>
              <a:t>дней в период летних </a:t>
            </a:r>
            <a:r>
              <a:rPr lang="ru-RU" dirty="0" smtClean="0">
                <a:solidFill>
                  <a:srgbClr val="7030A0"/>
                </a:solidFill>
              </a:rPr>
              <a:t>каникул) 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858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ru-RU" sz="3600" b="1" dirty="0">
                <a:solidFill>
                  <a:srgbClr val="7030A0"/>
                </a:solidFill>
              </a:rPr>
              <a:t>Тип организации отдыха детей и их </a:t>
            </a:r>
            <a:r>
              <a:rPr lang="ru-RU" sz="3600" b="1" dirty="0" smtClean="0">
                <a:solidFill>
                  <a:srgbClr val="7030A0"/>
                </a:solidFill>
              </a:rPr>
              <a:t>оздоровления (местный бюджет)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Походы и походы сплавы (</a:t>
            </a:r>
            <a:r>
              <a:rPr lang="ru-RU" dirty="0">
                <a:solidFill>
                  <a:srgbClr val="7030A0"/>
                </a:solidFill>
              </a:rPr>
              <a:t>с круглосуточным пребыванием обучающихся и обязательной организацией питания сроком </a:t>
            </a:r>
            <a:r>
              <a:rPr lang="ru-RU" dirty="0" smtClean="0">
                <a:solidFill>
                  <a:srgbClr val="7030A0"/>
                </a:solidFill>
              </a:rPr>
              <a:t>не менее 5 </a:t>
            </a:r>
            <a:r>
              <a:rPr lang="ru-RU" dirty="0">
                <a:solidFill>
                  <a:srgbClr val="7030A0"/>
                </a:solidFill>
              </a:rPr>
              <a:t>дней в период летних </a:t>
            </a:r>
            <a:r>
              <a:rPr lang="ru-RU" dirty="0" smtClean="0">
                <a:solidFill>
                  <a:srgbClr val="7030A0"/>
                </a:solidFill>
              </a:rPr>
              <a:t>каникул)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Разновозрастные отряды (</a:t>
            </a:r>
            <a:r>
              <a:rPr lang="ru-RU" dirty="0">
                <a:solidFill>
                  <a:srgbClr val="7030A0"/>
                </a:solidFill>
              </a:rPr>
              <a:t>с пребыванием обучающихся в дневное время и обязательной организацией питания сроком </a:t>
            </a:r>
            <a:r>
              <a:rPr lang="ru-RU" dirty="0" smtClean="0">
                <a:solidFill>
                  <a:srgbClr val="7030A0"/>
                </a:solidFill>
              </a:rPr>
              <a:t>10 дней </a:t>
            </a:r>
            <a:r>
              <a:rPr lang="ru-RU" dirty="0">
                <a:solidFill>
                  <a:srgbClr val="7030A0"/>
                </a:solidFill>
              </a:rPr>
              <a:t>в период летних </a:t>
            </a:r>
            <a:r>
              <a:rPr lang="ru-RU" dirty="0" smtClean="0">
                <a:solidFill>
                  <a:srgbClr val="7030A0"/>
                </a:solidFill>
              </a:rPr>
              <a:t>каникул)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837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ru-RU" sz="3200" b="1" dirty="0">
                <a:solidFill>
                  <a:srgbClr val="7030A0"/>
                </a:solidFill>
              </a:rPr>
              <a:t>Лагерь с дневным пребыванием детей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Нормы питания на один день:</a:t>
            </a:r>
          </a:p>
          <a:p>
            <a:pPr marL="114300" indent="0"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на базе образовательных организаций сельской местности </a:t>
            </a:r>
            <a:r>
              <a:rPr lang="ru-RU" dirty="0" smtClean="0">
                <a:solidFill>
                  <a:srgbClr val="7030A0"/>
                </a:solidFill>
              </a:rPr>
              <a:t>с 2-х разовым питанием </a:t>
            </a:r>
            <a:r>
              <a:rPr lang="ru-RU" b="1" dirty="0" smtClean="0">
                <a:solidFill>
                  <a:srgbClr val="7030A0"/>
                </a:solidFill>
              </a:rPr>
              <a:t>205,00</a:t>
            </a:r>
            <a:r>
              <a:rPr lang="ru-RU" dirty="0" smtClean="0">
                <a:solidFill>
                  <a:srgbClr val="7030A0"/>
                </a:solidFill>
              </a:rPr>
              <a:t> рублей: 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170,24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рублей -  краевой бюджет для всех категорий обучающихся;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34,76 </a:t>
            </a:r>
            <a:r>
              <a:rPr lang="ru-RU" dirty="0" smtClean="0">
                <a:solidFill>
                  <a:srgbClr val="7030A0"/>
                </a:solidFill>
              </a:rPr>
              <a:t>рублей </a:t>
            </a:r>
            <a:r>
              <a:rPr lang="ru-RU" dirty="0" smtClean="0">
                <a:solidFill>
                  <a:srgbClr val="7030A0"/>
                </a:solidFill>
              </a:rPr>
              <a:t>– родительский взнос (питание);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100,00 </a:t>
            </a:r>
            <a:r>
              <a:rPr lang="ru-RU" dirty="0" smtClean="0">
                <a:solidFill>
                  <a:srgbClr val="7030A0"/>
                </a:solidFill>
              </a:rPr>
              <a:t>рублей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– канц.товары;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35,00 </a:t>
            </a:r>
            <a:r>
              <a:rPr lang="ru-RU" dirty="0" smtClean="0">
                <a:solidFill>
                  <a:srgbClr val="7030A0"/>
                </a:solidFill>
              </a:rPr>
              <a:t>рублей – медикаменты;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25,00</a:t>
            </a:r>
            <a:r>
              <a:rPr lang="ru-RU" dirty="0" smtClean="0">
                <a:solidFill>
                  <a:srgbClr val="7030A0"/>
                </a:solidFill>
              </a:rPr>
              <a:t> рублей – </a:t>
            </a:r>
            <a:r>
              <a:rPr lang="ru-RU" dirty="0" err="1" smtClean="0">
                <a:solidFill>
                  <a:srgbClr val="7030A0"/>
                </a:solidFill>
              </a:rPr>
              <a:t>хоз.товары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Всего за смену (18 дней с питанием) </a:t>
            </a:r>
            <a:r>
              <a:rPr lang="ru-RU" b="1" dirty="0" smtClean="0">
                <a:solidFill>
                  <a:srgbClr val="7030A0"/>
                </a:solidFill>
              </a:rPr>
              <a:t>3850,00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рублей: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3064,32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рублей -  краевой бюджет для всех категорий обучающихся;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785,68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рублей – родительский </a:t>
            </a:r>
            <a:r>
              <a:rPr lang="ru-RU" dirty="0" smtClean="0">
                <a:solidFill>
                  <a:srgbClr val="7030A0"/>
                </a:solidFill>
              </a:rPr>
              <a:t>взнос (общий);</a:t>
            </a:r>
            <a:endParaRPr lang="ru-RU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713,50 </a:t>
            </a:r>
            <a:r>
              <a:rPr lang="ru-RU" dirty="0" smtClean="0">
                <a:solidFill>
                  <a:srgbClr val="7030A0"/>
                </a:solidFill>
              </a:rPr>
              <a:t>рублей </a:t>
            </a:r>
            <a:r>
              <a:rPr lang="ru-RU" dirty="0">
                <a:solidFill>
                  <a:srgbClr val="7030A0"/>
                </a:solidFill>
              </a:rPr>
              <a:t>– родительский взнос для льготных категорий обучающихся;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68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ru-RU" sz="3200" b="1" dirty="0">
                <a:solidFill>
                  <a:srgbClr val="7030A0"/>
                </a:solidFill>
              </a:rPr>
              <a:t>Лагерь с дневным пребыванием детей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003232" cy="513204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Нормы питания на один день:</a:t>
            </a:r>
          </a:p>
          <a:p>
            <a:pPr marL="114300" indent="0"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на </a:t>
            </a:r>
            <a:r>
              <a:rPr lang="ru-RU" u="sng" dirty="0">
                <a:solidFill>
                  <a:srgbClr val="7030A0"/>
                </a:solidFill>
              </a:rPr>
              <a:t>базе образовательных </a:t>
            </a:r>
            <a:r>
              <a:rPr lang="ru-RU" u="sng" dirty="0" smtClean="0">
                <a:solidFill>
                  <a:srgbClr val="7030A0"/>
                </a:solidFill>
              </a:rPr>
              <a:t>организаций городской </a:t>
            </a:r>
            <a:r>
              <a:rPr lang="ru-RU" u="sng" dirty="0">
                <a:solidFill>
                  <a:srgbClr val="7030A0"/>
                </a:solidFill>
              </a:rPr>
              <a:t>местности </a:t>
            </a:r>
            <a:r>
              <a:rPr lang="ru-RU" dirty="0">
                <a:solidFill>
                  <a:srgbClr val="7030A0"/>
                </a:solidFill>
              </a:rPr>
              <a:t>с 2-х разовым </a:t>
            </a:r>
            <a:r>
              <a:rPr lang="ru-RU" dirty="0" smtClean="0">
                <a:solidFill>
                  <a:srgbClr val="7030A0"/>
                </a:solidFill>
              </a:rPr>
              <a:t>питанием </a:t>
            </a:r>
            <a:r>
              <a:rPr lang="ru-RU" b="1" dirty="0" smtClean="0">
                <a:solidFill>
                  <a:srgbClr val="7030A0"/>
                </a:solidFill>
              </a:rPr>
              <a:t>215,00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рублей: 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170,24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рублей -  краевой бюджет для всех категорий обучающихся;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44,76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рублей – родительский взнос;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100,00 </a:t>
            </a:r>
            <a:r>
              <a:rPr lang="ru-RU" dirty="0" smtClean="0">
                <a:solidFill>
                  <a:srgbClr val="7030A0"/>
                </a:solidFill>
              </a:rPr>
              <a:t>рублей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– канц.товары;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35,00 </a:t>
            </a:r>
            <a:r>
              <a:rPr lang="ru-RU" dirty="0" smtClean="0">
                <a:solidFill>
                  <a:srgbClr val="7030A0"/>
                </a:solidFill>
              </a:rPr>
              <a:t>рублей – медикаменты;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25,00</a:t>
            </a:r>
            <a:r>
              <a:rPr lang="ru-RU" dirty="0" smtClean="0">
                <a:solidFill>
                  <a:srgbClr val="7030A0"/>
                </a:solidFill>
              </a:rPr>
              <a:t> рублей – </a:t>
            </a:r>
            <a:r>
              <a:rPr lang="ru-RU" dirty="0" err="1" smtClean="0">
                <a:solidFill>
                  <a:srgbClr val="7030A0"/>
                </a:solidFill>
              </a:rPr>
              <a:t>хоз.товары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Всего за смену (18 дней с питанием) </a:t>
            </a:r>
            <a:r>
              <a:rPr lang="ru-RU" b="1" dirty="0" smtClean="0">
                <a:solidFill>
                  <a:srgbClr val="7030A0"/>
                </a:solidFill>
              </a:rPr>
              <a:t>4030,00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рублей: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3064,32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рублей -  краевой бюджет для всех категорий обучающихся;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965,68 </a:t>
            </a:r>
            <a:r>
              <a:rPr lang="ru-RU" dirty="0" smtClean="0">
                <a:solidFill>
                  <a:srgbClr val="7030A0"/>
                </a:solidFill>
              </a:rPr>
              <a:t>рублей </a:t>
            </a:r>
            <a:r>
              <a:rPr lang="ru-RU" dirty="0">
                <a:solidFill>
                  <a:srgbClr val="7030A0"/>
                </a:solidFill>
              </a:rPr>
              <a:t>– родительский взнос;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740,50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рублей – родительский взнос для льготных категорий обучающихся;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86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Трудовые отряды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003232" cy="51320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b="1" dirty="0">
                <a:solidFill>
                  <a:srgbClr val="7030A0"/>
                </a:solidFill>
              </a:rPr>
              <a:t>Нормы питания на один день:</a:t>
            </a:r>
          </a:p>
          <a:p>
            <a:pPr marL="114300" indent="0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100</a:t>
            </a:r>
            <a:r>
              <a:rPr lang="ru-RU" sz="3200" dirty="0" smtClean="0">
                <a:solidFill>
                  <a:srgbClr val="7030A0"/>
                </a:solidFill>
              </a:rPr>
              <a:t> рублей – для всех обучающихся за счет средств местного бюджета</a:t>
            </a:r>
          </a:p>
          <a:p>
            <a:pPr marL="114300" indent="0">
              <a:buNone/>
            </a:pPr>
            <a:r>
              <a:rPr lang="ru-RU" sz="3200" b="1" dirty="0">
                <a:solidFill>
                  <a:srgbClr val="7030A0"/>
                </a:solidFill>
              </a:rPr>
              <a:t>Стоимость </a:t>
            </a:r>
            <a:r>
              <a:rPr lang="ru-RU" sz="3200" b="1" dirty="0" smtClean="0">
                <a:solidFill>
                  <a:srgbClr val="7030A0"/>
                </a:solidFill>
              </a:rPr>
              <a:t>путевки:</a:t>
            </a:r>
          </a:p>
          <a:p>
            <a:pPr marL="114300" indent="0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1200,00 </a:t>
            </a:r>
            <a:r>
              <a:rPr lang="ru-RU" sz="3200" dirty="0" smtClean="0">
                <a:solidFill>
                  <a:srgbClr val="7030A0"/>
                </a:solidFill>
              </a:rPr>
              <a:t>рублей</a:t>
            </a:r>
            <a:endParaRPr lang="ru-RU" sz="32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34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ru-RU" sz="3600" b="1" dirty="0">
                <a:solidFill>
                  <a:srgbClr val="7030A0"/>
                </a:solidFill>
              </a:rPr>
              <a:t>Разновозрастные отряды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003232" cy="51320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Стоимость </a:t>
            </a:r>
            <a:r>
              <a:rPr lang="ru-RU" sz="3600" b="1" dirty="0">
                <a:solidFill>
                  <a:srgbClr val="7030A0"/>
                </a:solidFill>
              </a:rPr>
              <a:t>путевки</a:t>
            </a:r>
            <a:r>
              <a:rPr lang="ru-RU" sz="3600" b="1" dirty="0" smtClean="0">
                <a:solidFill>
                  <a:srgbClr val="7030A0"/>
                </a:solidFill>
              </a:rPr>
              <a:t>:</a:t>
            </a:r>
          </a:p>
          <a:p>
            <a:pPr marL="114300" indent="0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1115,00 </a:t>
            </a:r>
            <a:r>
              <a:rPr lang="ru-RU" sz="3600" dirty="0" smtClean="0">
                <a:solidFill>
                  <a:srgbClr val="7030A0"/>
                </a:solidFill>
              </a:rPr>
              <a:t>рублей</a:t>
            </a:r>
          </a:p>
          <a:p>
            <a:pPr marL="114300" indent="0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Родительский </a:t>
            </a:r>
            <a:r>
              <a:rPr lang="ru-RU" sz="3600" b="1" dirty="0">
                <a:solidFill>
                  <a:srgbClr val="7030A0"/>
                </a:solidFill>
              </a:rPr>
              <a:t>взнос:</a:t>
            </a:r>
            <a:r>
              <a:rPr lang="ru-RU" sz="3600" dirty="0">
                <a:solidFill>
                  <a:srgbClr val="7030A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3600" dirty="0">
                <a:solidFill>
                  <a:srgbClr val="7030A0"/>
                </a:solidFill>
              </a:rPr>
              <a:t>Общий взнос </a:t>
            </a:r>
            <a:r>
              <a:rPr lang="ru-RU" sz="3600" b="1" dirty="0" smtClean="0">
                <a:solidFill>
                  <a:srgbClr val="7030A0"/>
                </a:solidFill>
              </a:rPr>
              <a:t>415,00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>
                <a:solidFill>
                  <a:srgbClr val="7030A0"/>
                </a:solidFill>
              </a:rPr>
              <a:t>рублей</a:t>
            </a:r>
          </a:p>
          <a:p>
            <a:pPr marL="114300" indent="0">
              <a:buNone/>
            </a:pPr>
            <a:r>
              <a:rPr lang="ru-RU" sz="3600" dirty="0">
                <a:solidFill>
                  <a:srgbClr val="7030A0"/>
                </a:solidFill>
              </a:rPr>
              <a:t>Льготный взнос </a:t>
            </a:r>
            <a:r>
              <a:rPr lang="ru-RU" sz="3600" b="1" dirty="0" smtClean="0">
                <a:solidFill>
                  <a:srgbClr val="7030A0"/>
                </a:solidFill>
              </a:rPr>
              <a:t>265,00</a:t>
            </a:r>
            <a:r>
              <a:rPr lang="ru-RU" sz="3600" dirty="0" smtClean="0">
                <a:solidFill>
                  <a:srgbClr val="7030A0"/>
                </a:solidFill>
              </a:rPr>
              <a:t> рубля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243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Лагеря круглосуточного пребывания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(на </a:t>
            </a:r>
            <a:r>
              <a:rPr lang="ru-RU" sz="2800" b="1" dirty="0" smtClean="0">
                <a:solidFill>
                  <a:srgbClr val="7030A0"/>
                </a:solidFill>
              </a:rPr>
              <a:t>базе Путинской СОШ)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003232" cy="5132040"/>
          </a:xfrm>
        </p:spPr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ru-RU" sz="4400" b="1" dirty="0">
                <a:solidFill>
                  <a:srgbClr val="7030A0"/>
                </a:solidFill>
              </a:rPr>
              <a:t>Нормы питания на один день:</a:t>
            </a:r>
          </a:p>
          <a:p>
            <a:pPr marL="114300" indent="0"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280,00</a:t>
            </a: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ru-RU" sz="4400" dirty="0">
                <a:solidFill>
                  <a:srgbClr val="7030A0"/>
                </a:solidFill>
              </a:rPr>
              <a:t>рублей – для всех обучающихся</a:t>
            </a:r>
          </a:p>
          <a:p>
            <a:pPr marL="114300" indent="0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84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>
                <a:solidFill>
                  <a:srgbClr val="7030A0"/>
                </a:solidFill>
              </a:rPr>
              <a:t>рубля – родительский взнос;</a:t>
            </a:r>
          </a:p>
          <a:p>
            <a:pPr marL="114300" indent="0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42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>
                <a:solidFill>
                  <a:srgbClr val="7030A0"/>
                </a:solidFill>
              </a:rPr>
              <a:t>рублей – родительский взнос для льготных категорий обучающихся;</a:t>
            </a:r>
          </a:p>
          <a:p>
            <a:pPr marL="114300" indent="0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196 </a:t>
            </a:r>
            <a:r>
              <a:rPr lang="ru-RU" sz="3600" dirty="0" smtClean="0">
                <a:solidFill>
                  <a:srgbClr val="7030A0"/>
                </a:solidFill>
              </a:rPr>
              <a:t>рублей </a:t>
            </a:r>
            <a:r>
              <a:rPr lang="ru-RU" sz="3600" dirty="0">
                <a:solidFill>
                  <a:srgbClr val="7030A0"/>
                </a:solidFill>
              </a:rPr>
              <a:t>- местный бюджет </a:t>
            </a:r>
          </a:p>
          <a:p>
            <a:pPr marL="114300" indent="0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238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>
                <a:solidFill>
                  <a:srgbClr val="7030A0"/>
                </a:solidFill>
              </a:rPr>
              <a:t>рублей – местный бюджет для льготных категорий обучающихся</a:t>
            </a:r>
            <a:endParaRPr lang="ru-RU" sz="44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ru-RU" sz="4400" b="1" dirty="0">
                <a:solidFill>
                  <a:srgbClr val="7030A0"/>
                </a:solidFill>
              </a:rPr>
              <a:t>Нормы прочих расходов в смену </a:t>
            </a:r>
            <a:r>
              <a:rPr lang="ru-RU" sz="4400" b="1" dirty="0" smtClean="0">
                <a:solidFill>
                  <a:srgbClr val="7030A0"/>
                </a:solidFill>
              </a:rPr>
              <a:t>390</a:t>
            </a:r>
            <a:r>
              <a:rPr lang="ru-RU" sz="4400" dirty="0" smtClean="0">
                <a:solidFill>
                  <a:srgbClr val="7030A0"/>
                </a:solidFill>
              </a:rPr>
              <a:t> рублей (</a:t>
            </a:r>
            <a:r>
              <a:rPr lang="ru-RU" sz="4400" dirty="0" err="1" smtClean="0">
                <a:solidFill>
                  <a:srgbClr val="7030A0"/>
                </a:solidFill>
              </a:rPr>
              <a:t>родит.взносы</a:t>
            </a:r>
            <a:r>
              <a:rPr lang="ru-RU" sz="4400" dirty="0" smtClean="0">
                <a:solidFill>
                  <a:srgbClr val="7030A0"/>
                </a:solidFill>
              </a:rPr>
              <a:t>):</a:t>
            </a:r>
            <a:endParaRPr lang="ru-RU" sz="44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- приобретение </a:t>
            </a:r>
            <a:r>
              <a:rPr lang="ru-RU" sz="4400" dirty="0" smtClean="0">
                <a:solidFill>
                  <a:srgbClr val="7030A0"/>
                </a:solidFill>
              </a:rPr>
              <a:t>инвентаря</a:t>
            </a:r>
            <a:r>
              <a:rPr lang="ru-RU" sz="4400" dirty="0">
                <a:solidFill>
                  <a:srgbClr val="7030A0"/>
                </a:solidFill>
              </a:rPr>
              <a:t>, материалов и </a:t>
            </a:r>
            <a:r>
              <a:rPr lang="ru-RU" sz="4400" dirty="0" smtClean="0">
                <a:solidFill>
                  <a:srgbClr val="7030A0"/>
                </a:solidFill>
              </a:rPr>
              <a:t>оборудования - </a:t>
            </a:r>
            <a:r>
              <a:rPr lang="ru-RU" sz="4400" b="1" dirty="0" smtClean="0">
                <a:solidFill>
                  <a:srgbClr val="7030A0"/>
                </a:solidFill>
              </a:rPr>
              <a:t>120</a:t>
            </a:r>
            <a:r>
              <a:rPr lang="ru-RU" sz="4400" dirty="0" smtClean="0">
                <a:solidFill>
                  <a:srgbClr val="7030A0"/>
                </a:solidFill>
              </a:rPr>
              <a:t> рублей;</a:t>
            </a:r>
            <a:endParaRPr lang="ru-RU" sz="44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- приобретение </a:t>
            </a:r>
            <a:r>
              <a:rPr lang="ru-RU" sz="4400" dirty="0">
                <a:solidFill>
                  <a:srgbClr val="7030A0"/>
                </a:solidFill>
              </a:rPr>
              <a:t>медикаментов первой </a:t>
            </a:r>
            <a:r>
              <a:rPr lang="ru-RU" sz="4400" dirty="0" smtClean="0">
                <a:solidFill>
                  <a:srgbClr val="7030A0"/>
                </a:solidFill>
              </a:rPr>
              <a:t>необходимости -  </a:t>
            </a:r>
            <a:r>
              <a:rPr lang="ru-RU" sz="4400" b="1" dirty="0" smtClean="0">
                <a:solidFill>
                  <a:srgbClr val="7030A0"/>
                </a:solidFill>
              </a:rPr>
              <a:t>40</a:t>
            </a:r>
            <a:r>
              <a:rPr lang="ru-RU" sz="4400" dirty="0" smtClean="0">
                <a:solidFill>
                  <a:srgbClr val="7030A0"/>
                </a:solidFill>
              </a:rPr>
              <a:t> рублей;</a:t>
            </a:r>
            <a:endParaRPr lang="ru-RU" sz="4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- хозяйственные </a:t>
            </a:r>
            <a:r>
              <a:rPr lang="ru-RU" sz="4400" dirty="0" smtClean="0">
                <a:solidFill>
                  <a:srgbClr val="7030A0"/>
                </a:solidFill>
              </a:rPr>
              <a:t>расходы </a:t>
            </a:r>
            <a:r>
              <a:rPr lang="ru-RU" sz="4400" dirty="0" smtClean="0">
                <a:solidFill>
                  <a:srgbClr val="7030A0"/>
                </a:solidFill>
              </a:rPr>
              <a:t>- </a:t>
            </a:r>
            <a:r>
              <a:rPr lang="ru-RU" sz="4400" b="1" dirty="0" smtClean="0">
                <a:solidFill>
                  <a:srgbClr val="7030A0"/>
                </a:solidFill>
              </a:rPr>
              <a:t>60</a:t>
            </a:r>
            <a:r>
              <a:rPr lang="ru-RU" sz="4400" dirty="0" smtClean="0">
                <a:solidFill>
                  <a:srgbClr val="7030A0"/>
                </a:solidFill>
              </a:rPr>
              <a:t> рублей;</a:t>
            </a:r>
            <a:endParaRPr lang="ru-RU" sz="44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- транспортные расходы -  </a:t>
            </a:r>
            <a:r>
              <a:rPr lang="ru-RU" sz="4400" b="1" dirty="0" smtClean="0">
                <a:solidFill>
                  <a:srgbClr val="7030A0"/>
                </a:solidFill>
              </a:rPr>
              <a:t>100 </a:t>
            </a:r>
            <a:r>
              <a:rPr lang="ru-RU" sz="4400" dirty="0" smtClean="0">
                <a:solidFill>
                  <a:srgbClr val="7030A0"/>
                </a:solidFill>
              </a:rPr>
              <a:t>рублей;</a:t>
            </a:r>
          </a:p>
          <a:p>
            <a:pPr marL="11430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- приобретение канцелярских товаров – </a:t>
            </a:r>
            <a:r>
              <a:rPr lang="ru-RU" sz="4400" b="1" dirty="0" smtClean="0">
                <a:solidFill>
                  <a:srgbClr val="7030A0"/>
                </a:solidFill>
              </a:rPr>
              <a:t>70</a:t>
            </a:r>
            <a:r>
              <a:rPr lang="ru-RU" sz="4400" dirty="0" smtClean="0">
                <a:solidFill>
                  <a:srgbClr val="7030A0"/>
                </a:solidFill>
              </a:rPr>
              <a:t> рублей.</a:t>
            </a:r>
            <a:endParaRPr lang="ru-RU" sz="44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6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770</TotalTime>
  <Words>835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Соседство</vt:lpstr>
      <vt:lpstr>Организация отдыха детей и подростков в 2021 году</vt:lpstr>
      <vt:lpstr>Постановление Администрации Верещагинского городского округа № 254-01-01-412 от 19.03.2021 «Об организации и обеспечении отдыха детей и их оздоровления в 2021 году»</vt:lpstr>
      <vt:lpstr>Тип организации отдыха детей и их оздоровления (местный бюджет) </vt:lpstr>
      <vt:lpstr>Тип организации отдыха детей и их оздоровления (местный бюджет) </vt:lpstr>
      <vt:lpstr>Лагерь с дневным пребыванием детей</vt:lpstr>
      <vt:lpstr>Лагерь с дневным пребыванием детей</vt:lpstr>
      <vt:lpstr>Трудовые отряды</vt:lpstr>
      <vt:lpstr>Разновозрастные отряды</vt:lpstr>
      <vt:lpstr>Лагеря круглосуточного пребывания  (на базе Путинской СОШ)</vt:lpstr>
      <vt:lpstr>Профильные лагеря (на базе Путинской СОШ)</vt:lpstr>
      <vt:lpstr>Перечень документов, которые должны быть в образовательном учреждении на организацию и проведение детских летних лагерей</vt:lpstr>
      <vt:lpstr>Перечень документов, представляемый в отдел образования для оформления распоряжения на открытие лагеря:</vt:lpstr>
      <vt:lpstr>Сдача отчетности</vt:lpstr>
    </vt:vector>
  </TitlesOfParts>
  <Company>Управление образования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отдыха детей и подростков в 2016 году</dc:title>
  <dc:creator>Пользователь</dc:creator>
  <cp:lastModifiedBy>Пользователь</cp:lastModifiedBy>
  <cp:revision>79</cp:revision>
  <cp:lastPrinted>2018-03-15T05:33:43Z</cp:lastPrinted>
  <dcterms:created xsi:type="dcterms:W3CDTF">2016-03-18T03:32:03Z</dcterms:created>
  <dcterms:modified xsi:type="dcterms:W3CDTF">2021-04-13T11:05:33Z</dcterms:modified>
</cp:coreProperties>
</file>