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7" r:id="rId2"/>
    <p:sldId id="329" r:id="rId3"/>
    <p:sldId id="32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9" r:id="rId12"/>
    <p:sldId id="272" r:id="rId13"/>
    <p:sldId id="273" r:id="rId14"/>
    <p:sldId id="274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</p:sldIdLst>
  <p:sldSz cx="9144000" cy="6858000" type="screen4x3"/>
  <p:notesSz cx="9144000" cy="6858000"/>
  <p:embeddedFontLst>
    <p:embeddedFont>
      <p:font typeface="Calibri" pitchFamily="34" charset="0"/>
      <p:regular r:id="rId59"/>
      <p:bold r:id="rId60"/>
      <p:italic r:id="rId61"/>
      <p:boldItalic r:id="rId62"/>
    </p:embeddedFont>
    <p:embeddedFont>
      <p:font typeface="FUPHPB+Franklin Gothic Medium" charset="0"/>
      <p:regular r:id="rId63"/>
    </p:embeddedFont>
    <p:embeddedFont>
      <p:font typeface="WFNKWH+Franklin Gothic Medium" charset="0"/>
      <p:regular r:id="rId64"/>
    </p:embeddedFont>
    <p:embeddedFont>
      <p:font typeface="BVGRNG+Franklin Gothic Book" charset="0"/>
      <p:regular r:id="rId65"/>
    </p:embeddedFont>
    <p:embeddedFont>
      <p:font typeface="LAHAPB+Franklin Gothic Book" charset="0"/>
      <p:regular r:id="rId66"/>
    </p:embeddedFont>
    <p:embeddedFont>
      <p:font typeface="UJTEGA+Wingdings 2" charset="2"/>
      <p:regular r:id="rId67"/>
    </p:embeddedFont>
    <p:embeddedFont>
      <p:font typeface="EQTHTF+Franklin Gothic Book Italic" charset="0"/>
      <p:regular r:id="rId6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64" y="-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8266300" cy="14773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Муниципальное методическое объединение </a:t>
            </a:r>
            <a:r>
              <a:rPr lang="ru-RU" sz="2400" dirty="0" smtClean="0">
                <a:solidFill>
                  <a:schemeClr val="accent4"/>
                </a:solidFill>
              </a:rPr>
              <a:t/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chemeClr val="accent4"/>
                </a:solidFill>
              </a:rPr>
              <a:t>воспитателей, работающих с детьми раннего возраста Верещагинского городского </a:t>
            </a:r>
            <a:r>
              <a:rPr lang="ru-RU" sz="2400" b="1" dirty="0" smtClean="0">
                <a:solidFill>
                  <a:schemeClr val="accent4"/>
                </a:solidFill>
              </a:rPr>
              <a:t>округа</a:t>
            </a:r>
            <a:br>
              <a:rPr lang="ru-RU" sz="2400" b="1" dirty="0" smtClean="0">
                <a:solidFill>
                  <a:schemeClr val="accent4"/>
                </a:solidFill>
              </a:rPr>
            </a:b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8429684" cy="450059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«Организация разных видов деятельности детей раннего возраста в контексте требований ФГОС дошкольного образования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                          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руководитель: Азанова Марина Анатольевна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780921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ЗАДАЧИ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ПОДГОТОВИТЕЛЬНОГО</a:t>
            </a:r>
            <a:r>
              <a:rPr sz="3600" spc="-2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4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ЭТАПА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9032" y="1785163"/>
            <a:ext cx="6199460" cy="39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5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•Изучить</a:t>
            </a:r>
            <a:r>
              <a:rPr sz="25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особенности</a:t>
            </a:r>
            <a:r>
              <a:rPr sz="2500" spc="3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25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</a:t>
            </a:r>
            <a:r>
              <a:rPr sz="25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его</a:t>
            </a:r>
            <a:r>
              <a:rPr sz="25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семьи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048" y="1998909"/>
            <a:ext cx="439465" cy="3916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" marR="0">
              <a:lnSpc>
                <a:spcPts val="3061"/>
              </a:lnSpc>
              <a:spcBef>
                <a:spcPts val="0"/>
              </a:spcBef>
              <a:spcAft>
                <a:spcPts val="0"/>
              </a:spcAft>
            </a:pPr>
            <a:r>
              <a:rPr sz="2700" spc="-23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1.</a:t>
            </a:r>
          </a:p>
          <a:p>
            <a:pPr marL="0" marR="0">
              <a:lnSpc>
                <a:spcPts val="3061"/>
              </a:lnSpc>
              <a:spcBef>
                <a:spcPts val="6046"/>
              </a:spcBef>
              <a:spcAft>
                <a:spcPts val="0"/>
              </a:spcAft>
            </a:pPr>
            <a:r>
              <a:rPr sz="27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2.</a:t>
            </a:r>
          </a:p>
          <a:p>
            <a:pPr marL="0" marR="0">
              <a:lnSpc>
                <a:spcPts val="3061"/>
              </a:lnSpc>
              <a:spcBef>
                <a:spcPts val="6096"/>
              </a:spcBef>
              <a:spcAft>
                <a:spcPts val="0"/>
              </a:spcAft>
            </a:pPr>
            <a:r>
              <a:rPr sz="27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3.</a:t>
            </a:r>
          </a:p>
          <a:p>
            <a:pPr marL="0" marR="0">
              <a:lnSpc>
                <a:spcPts val="3063"/>
              </a:lnSpc>
              <a:spcBef>
                <a:spcPts val="6047"/>
              </a:spcBef>
              <a:spcAft>
                <a:spcPts val="0"/>
              </a:spcAft>
            </a:pPr>
            <a:r>
              <a:rPr sz="27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4.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99032" y="2786152"/>
            <a:ext cx="6546782" cy="72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•Спрогнозировать</a:t>
            </a:r>
            <a:r>
              <a:rPr sz="25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степень</a:t>
            </a:r>
            <a:r>
              <a:rPr sz="25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тяжести</a:t>
            </a:r>
            <a:r>
              <a:rPr sz="25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адаптации</a:t>
            </a:r>
          </a:p>
          <a:p>
            <a:pPr marL="22860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25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условиям</a:t>
            </a:r>
            <a:r>
              <a:rPr sz="2500" spc="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spc="-3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ДОУ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99032" y="3949218"/>
            <a:ext cx="7416908" cy="72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•Разработать</a:t>
            </a:r>
            <a:r>
              <a:rPr sz="2500" spc="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индивидуально</a:t>
            </a:r>
            <a:r>
              <a:rPr sz="2500" spc="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ориентированные</a:t>
            </a:r>
          </a:p>
          <a:p>
            <a:pPr marL="22860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программы </a:t>
            </a:r>
            <a:r>
              <a:rPr sz="25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подготовки</a:t>
            </a:r>
            <a:r>
              <a:rPr sz="25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детей</a:t>
            </a:r>
            <a:r>
              <a:rPr sz="25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поступлению</a:t>
            </a:r>
            <a:r>
              <a:rPr sz="25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ДОО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9032" y="5112690"/>
            <a:ext cx="6794453" cy="72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•Обеспечить реализацию</a:t>
            </a:r>
            <a:r>
              <a:rPr sz="2500" spc="2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программ</a:t>
            </a:r>
            <a:r>
              <a:rPr sz="2500" spc="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подготовки</a:t>
            </a:r>
          </a:p>
          <a:p>
            <a:pPr marL="22860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25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поступлению</a:t>
            </a:r>
            <a:r>
              <a:rPr sz="25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ДОО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98117"/>
            <a:ext cx="8345549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ФАКТОРЫ,</a:t>
            </a:r>
            <a:r>
              <a:rPr sz="3600" spc="-2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ВЛИЯЮЩИЕ</a:t>
            </a:r>
            <a:r>
              <a:rPr sz="3600" spc="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НА </a:t>
            </a:r>
            <a:r>
              <a:rPr sz="3600" spc="-2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АДАПТАЦИЮ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714" y="1354138"/>
            <a:ext cx="8058554" cy="105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Состояние</a:t>
            </a:r>
            <a:r>
              <a:rPr sz="3100" spc="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здоровья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(в </a:t>
            </a:r>
            <a:r>
              <a:rPr sz="30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т.ч.</a:t>
            </a:r>
            <a:r>
              <a:rPr sz="30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нервной </a:t>
            </a:r>
            <a:r>
              <a:rPr sz="30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системы)</a:t>
            </a:r>
          </a:p>
          <a:p>
            <a:pPr marL="0" marR="0">
              <a:lnSpc>
                <a:spcPts val="3510"/>
              </a:lnSpc>
              <a:spcBef>
                <a:spcPts val="955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7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Тип</a:t>
            </a:r>
            <a:r>
              <a:rPr sz="3100" spc="6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нервной</a:t>
            </a:r>
            <a:r>
              <a:rPr sz="3100" spc="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системы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5714" y="2488248"/>
            <a:ext cx="7910205" cy="4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7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Тип</a:t>
            </a:r>
            <a:r>
              <a:rPr sz="3100" spc="6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привязанности</a:t>
            </a:r>
            <a:r>
              <a:rPr sz="31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 к </a:t>
            </a:r>
            <a:r>
              <a:rPr sz="31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матери</a:t>
            </a:r>
            <a:r>
              <a:rPr sz="31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(отцу)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714" y="3055176"/>
            <a:ext cx="8671727" cy="4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Доминирующие</a:t>
            </a:r>
            <a:r>
              <a:rPr sz="3100" spc="5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коммуникативные</a:t>
            </a:r>
            <a:r>
              <a:rPr sz="3100" spc="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потребности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8919" y="3520843"/>
            <a:ext cx="5493798" cy="370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4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(в</a:t>
            </a:r>
            <a:r>
              <a:rPr sz="23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3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общении</a:t>
            </a:r>
            <a:r>
              <a:rPr sz="2300" spc="-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3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 взрослыми,</a:t>
            </a:r>
            <a:r>
              <a:rPr sz="2300" spc="-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3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сверстниками)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5714" y="3968939"/>
            <a:ext cx="8153661" cy="1603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6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Уровень</a:t>
            </a:r>
            <a:r>
              <a:rPr sz="30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развития речи как</a:t>
            </a:r>
            <a:r>
              <a:rPr sz="30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средства общения</a:t>
            </a:r>
          </a:p>
          <a:p>
            <a:pPr marL="0" marR="0">
              <a:lnSpc>
                <a:spcPts val="3510"/>
              </a:lnSpc>
              <a:spcBef>
                <a:spcPts val="95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Сформированность</a:t>
            </a:r>
            <a:r>
              <a:rPr sz="3100" spc="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предметных действий</a:t>
            </a:r>
          </a:p>
          <a:p>
            <a:pPr marL="0" marR="0">
              <a:lnSpc>
                <a:spcPts val="3510"/>
              </a:lnSpc>
              <a:spcBef>
                <a:spcPts val="905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Владение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навыками</a:t>
            </a:r>
            <a:r>
              <a:rPr sz="31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самообслуживания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7037" y="607515"/>
            <a:ext cx="5857355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4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КОНСУЛЬТАЦИЯ</a:t>
            </a:r>
            <a:r>
              <a:rPr sz="3600" spc="1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ПСИХОЛОГА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639356"/>
            <a:ext cx="6862545" cy="1084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Индивидуальная</a:t>
            </a:r>
            <a:r>
              <a:rPr sz="3200" spc="-4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беседа</a:t>
            </a:r>
            <a:r>
              <a:rPr sz="3200" spc="-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родителями</a:t>
            </a:r>
          </a:p>
          <a:p>
            <a:pPr marL="0" marR="0">
              <a:lnSpc>
                <a:spcPts val="3632"/>
              </a:lnSpc>
              <a:spcBef>
                <a:spcPts val="974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Почему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решили </a:t>
            </a:r>
            <a:r>
              <a:rPr sz="3200" spc="-3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отдать</a:t>
            </a:r>
            <a:r>
              <a:rPr sz="3200" spc="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д/с?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2" y="2810170"/>
            <a:ext cx="4474583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Ожидания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опасения.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342" y="3395665"/>
            <a:ext cx="8176910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Особенности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адаптац. работы в нашем</a:t>
            </a:r>
            <a:r>
              <a:rPr sz="3200" spc="-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д/с.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342" y="3981135"/>
            <a:ext cx="8820731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Возможности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намерения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семьи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отношении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242" y="4468815"/>
            <a:ext cx="5837311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первого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месяца</a:t>
            </a:r>
            <a:r>
              <a:rPr sz="3200" spc="-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посещения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д/с.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342" y="5054031"/>
            <a:ext cx="8093494" cy="108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Советы</a:t>
            </a: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 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подготовке</a:t>
            </a:r>
            <a:r>
              <a:rPr sz="32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2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поступлению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д/с.</a:t>
            </a:r>
          </a:p>
          <a:p>
            <a:pPr marL="0" marR="0">
              <a:lnSpc>
                <a:spcPts val="3635"/>
              </a:lnSpc>
              <a:spcBef>
                <a:spcPts val="975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Особенности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568" y="598117"/>
            <a:ext cx="5854610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5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КОНСУЛЬТАЦИЯ</a:t>
            </a:r>
            <a:r>
              <a:rPr sz="3600" spc="7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ПСИХОЛОГА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7961249" cy="2255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</a:t>
            </a:r>
            <a:r>
              <a:rPr sz="3200" spc="-4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поведением</a:t>
            </a:r>
            <a:r>
              <a:rPr sz="3200" spc="-3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</a:t>
            </a:r>
          </a:p>
          <a:p>
            <a:pPr marL="342900" marR="0">
              <a:lnSpc>
                <a:spcPts val="3292"/>
              </a:lnSpc>
              <a:spcBef>
                <a:spcPts val="1299"/>
              </a:spcBef>
              <a:spcAft>
                <a:spcPts val="0"/>
              </a:spcAft>
            </a:pPr>
            <a:r>
              <a:rPr sz="29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(в кабинете психолога</a:t>
            </a:r>
            <a:r>
              <a:rPr sz="2900" spc="-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9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присутствии</a:t>
            </a:r>
            <a:r>
              <a:rPr sz="29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9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родителя)</a:t>
            </a:r>
          </a:p>
          <a:p>
            <a:pPr marL="0" marR="0">
              <a:lnSpc>
                <a:spcPts val="3632"/>
              </a:lnSpc>
              <a:spcBef>
                <a:spcPts val="109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Проявляет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ли интерес</a:t>
            </a:r>
            <a:r>
              <a:rPr sz="32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игрушкам?</a:t>
            </a:r>
          </a:p>
          <a:p>
            <a:pPr marL="0" marR="0">
              <a:lnSpc>
                <a:spcPts val="3635"/>
              </a:lnSpc>
              <a:spcBef>
                <a:spcPts val="976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Как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действует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игрушками?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3963482"/>
            <a:ext cx="4696776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Вовлекает ли</a:t>
            </a:r>
            <a:r>
              <a:rPr sz="32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548672"/>
            <a:ext cx="7909980" cy="167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Как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относится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незнакомому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взрослому?</a:t>
            </a:r>
          </a:p>
          <a:p>
            <a:pPr marL="0" marR="0">
              <a:lnSpc>
                <a:spcPts val="3632"/>
              </a:lnSpc>
              <a:spcBef>
                <a:spcPts val="974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Вступает</a:t>
            </a:r>
            <a:r>
              <a:rPr sz="3200" spc="-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ли в 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игру</a:t>
            </a:r>
            <a:r>
              <a:rPr sz="32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психологом?</a:t>
            </a:r>
          </a:p>
          <a:p>
            <a:pPr marL="0" marR="0">
              <a:lnSpc>
                <a:spcPts val="3635"/>
              </a:lnSpc>
              <a:spcBef>
                <a:spcPts val="1025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Проявляет</a:t>
            </a:r>
            <a:r>
              <a:rPr sz="3200" spc="-3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ли инициативу</a:t>
            </a:r>
            <a:r>
              <a:rPr sz="3200" spc="-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общении?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4316244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ПОСЕЩЕНИЕ</a:t>
            </a:r>
            <a:r>
              <a:rPr sz="3600" spc="2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СЕМЬИ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496761"/>
            <a:ext cx="3977893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Беседа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родителями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2081977"/>
            <a:ext cx="8116686" cy="223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Что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предпочитает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(среди игрушек,</a:t>
            </a:r>
            <a:r>
              <a:rPr sz="31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блюд…)?</a:t>
            </a:r>
          </a:p>
          <a:p>
            <a:pPr marL="0" marR="0">
              <a:lnSpc>
                <a:spcPts val="3635"/>
              </a:lnSpc>
              <a:spcBef>
                <a:spcPts val="975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Как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поощряют и наказывают?</a:t>
            </a:r>
          </a:p>
          <a:p>
            <a:pPr marL="0" marR="0">
              <a:lnSpc>
                <a:spcPts val="3510"/>
              </a:lnSpc>
              <a:spcBef>
                <a:spcPts val="953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Как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ласково</a:t>
            </a:r>
            <a:r>
              <a:rPr sz="3100" spc="4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называют?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Как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успокаивают…?</a:t>
            </a:r>
          </a:p>
          <a:p>
            <a:pPr marL="0" marR="0">
              <a:lnSpc>
                <a:spcPts val="3635"/>
              </a:lnSpc>
              <a:spcBef>
                <a:spcPts val="974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</a:t>
            </a:r>
            <a:r>
              <a:rPr sz="3200" spc="-4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ребенком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405061"/>
            <a:ext cx="6616729" cy="167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Реакция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незнакомого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человека</a:t>
            </a:r>
          </a:p>
          <a:p>
            <a:pPr marL="0" marR="0">
              <a:lnSpc>
                <a:spcPts val="3635"/>
              </a:lnSpc>
              <a:spcBef>
                <a:spcPts val="976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Характер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взаимодействия</a:t>
            </a:r>
            <a:r>
              <a:rPr sz="3200" spc="-5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семье</a:t>
            </a:r>
          </a:p>
          <a:p>
            <a:pPr marL="0" marR="0">
              <a:lnSpc>
                <a:spcPts val="3632"/>
              </a:lnSpc>
              <a:spcBef>
                <a:spcPts val="1024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Анализ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предметно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игровой</a:t>
            </a:r>
            <a:r>
              <a:rPr sz="3200" spc="-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среды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54497"/>
            <a:ext cx="8332959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ТЕХНОЛОГИЯ</a:t>
            </a:r>
            <a:r>
              <a:rPr sz="3200" spc="-1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ПЕДАГОГИЧЕСКОЙ</a:t>
            </a:r>
            <a:r>
              <a:rPr sz="3200" spc="-3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ПОДДЕРЖКИ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348" y="1425108"/>
            <a:ext cx="8192062" cy="2450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это</a:t>
            </a:r>
            <a:r>
              <a:rPr sz="3200" spc="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четко выстроенная,</a:t>
            </a:r>
            <a:r>
              <a:rPr sz="3200" spc="-3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упорядоченная</a:t>
            </a:r>
            <a:r>
              <a:rPr sz="3200" spc="-4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</a:t>
            </a:r>
          </a:p>
          <a:p>
            <a:pPr marL="240791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времени</a:t>
            </a: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пространстве</a:t>
            </a:r>
            <a:r>
              <a:rPr sz="3200" spc="-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система действий</a:t>
            </a:r>
          </a:p>
          <a:p>
            <a:pPr marL="240791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всех</a:t>
            </a:r>
            <a:r>
              <a:rPr sz="32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участников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адаптационного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процесса</a:t>
            </a:r>
          </a:p>
          <a:p>
            <a:pPr marL="240791" marR="0">
              <a:lnSpc>
                <a:spcPts val="3635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(воспитателей,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других </a:t>
            </a:r>
            <a:r>
              <a:rPr sz="32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сотрудников,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детей</a:t>
            </a:r>
            <a:r>
              <a:rPr sz="3200" spc="78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их</a:t>
            </a:r>
          </a:p>
          <a:p>
            <a:pPr marL="240791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родителей)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3961577"/>
            <a:ext cx="7496845" cy="196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разработанная</a:t>
            </a:r>
            <a:r>
              <a:rPr sz="3200" spc="-4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основе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изучения</a:t>
            </a:r>
            <a:r>
              <a:rPr sz="3200" spc="-4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</a:t>
            </a:r>
          </a:p>
          <a:p>
            <a:pPr marL="342900" marR="0">
              <a:lnSpc>
                <a:spcPts val="3635"/>
              </a:lnSpc>
              <a:spcBef>
                <a:spcPts val="258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гармонизации</a:t>
            </a:r>
            <a:r>
              <a:rPr sz="3200" spc="-5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факторов,</a:t>
            </a: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оказывающих</a:t>
            </a:r>
          </a:p>
          <a:p>
            <a:pPr marL="34290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значительное</a:t>
            </a:r>
            <a:r>
              <a:rPr sz="3200" spc="-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влияние</a:t>
            </a: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протекание</a:t>
            </a:r>
          </a:p>
          <a:p>
            <a:pPr marL="342900" marR="0">
              <a:lnSpc>
                <a:spcPts val="3635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адаптационного</a:t>
            </a:r>
            <a:r>
              <a:rPr sz="3200" spc="-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процесса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54497"/>
            <a:ext cx="8409371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spc="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ЦЕЛЬ</a:t>
            </a:r>
            <a:r>
              <a:rPr sz="3200" spc="-4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ОСНОВНОГО</a:t>
            </a:r>
            <a:r>
              <a:rPr sz="3200" spc="-4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-3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ЭТАПА</a:t>
            </a:r>
            <a:r>
              <a:rPr sz="3200" spc="4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-3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ПЕДАГ.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ПОДДЕРЖКИ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8497222" cy="293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обеспечивающая</a:t>
            </a: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общее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завершение</a:t>
            </a:r>
          </a:p>
          <a:p>
            <a:pPr marL="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адаптационного</a:t>
            </a:r>
            <a:r>
              <a:rPr sz="3200" spc="-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периода</a:t>
            </a: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 один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месяц</a:t>
            </a:r>
          </a:p>
          <a:p>
            <a:pPr marL="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функционирования</a:t>
            </a:r>
            <a:r>
              <a:rPr sz="3200" spc="-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группы при сохранении</a:t>
            </a:r>
          </a:p>
          <a:p>
            <a:pPr marL="0" marR="0">
              <a:lnSpc>
                <a:spcPts val="3635"/>
              </a:lnSpc>
              <a:spcBef>
                <a:spcPts val="258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эмоционально</a:t>
            </a: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комфортного</a:t>
            </a:r>
            <a:r>
              <a:rPr sz="3200" spc="-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состояния</a:t>
            </a:r>
            <a:r>
              <a:rPr sz="3200" spc="-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каждого</a:t>
            </a:r>
          </a:p>
          <a:p>
            <a:pPr marL="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 и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формировании</a:t>
            </a:r>
            <a:r>
              <a:rPr sz="3200" spc="-4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 родителей</a:t>
            </a:r>
          </a:p>
          <a:p>
            <a:pPr marL="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стремления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сотрудничеству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ДОО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5833706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ЗАДАЧИ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ОСНОВНОГО</a:t>
            </a:r>
            <a:r>
              <a:rPr sz="3600" spc="-4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4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ЭТАПА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3339" y="1463483"/>
            <a:ext cx="6788471" cy="858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</a:t>
            </a:r>
            <a:r>
              <a:rPr sz="3000" spc="-49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Сформировать позитивное</a:t>
            </a:r>
            <a:r>
              <a:rPr sz="30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отношение</a:t>
            </a:r>
          </a:p>
          <a:p>
            <a:pPr marL="286511" marR="0">
              <a:lnSpc>
                <a:spcPts val="305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 к д/с и</a:t>
            </a:r>
            <a:r>
              <a:rPr sz="30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педагогам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112" y="1912573"/>
            <a:ext cx="567384" cy="394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" marR="0">
              <a:lnSpc>
                <a:spcPts val="4421"/>
              </a:lnSpc>
              <a:spcBef>
                <a:spcPts val="0"/>
              </a:spcBef>
              <a:spcAft>
                <a:spcPts val="0"/>
              </a:spcAft>
            </a:pPr>
            <a:r>
              <a:rPr sz="3900" spc="-19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1.</a:t>
            </a:r>
          </a:p>
          <a:p>
            <a:pPr marL="0" marR="0">
              <a:lnSpc>
                <a:spcPts val="4421"/>
              </a:lnSpc>
              <a:spcBef>
                <a:spcPts val="8799"/>
              </a:spcBef>
              <a:spcAft>
                <a:spcPts val="0"/>
              </a:spcAft>
            </a:pPr>
            <a:r>
              <a:rPr sz="39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2.</a:t>
            </a:r>
          </a:p>
          <a:p>
            <a:pPr marL="0" marR="0">
              <a:lnSpc>
                <a:spcPts val="4424"/>
              </a:lnSpc>
              <a:spcBef>
                <a:spcPts val="8799"/>
              </a:spcBef>
              <a:spcAft>
                <a:spcPts val="0"/>
              </a:spcAft>
            </a:pPr>
            <a:r>
              <a:rPr sz="39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3.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3339" y="3136200"/>
            <a:ext cx="6793851" cy="859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</a:t>
            </a:r>
            <a:r>
              <a:rPr sz="3000" spc="-49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Индивидуализировать</a:t>
            </a:r>
            <a:r>
              <a:rPr sz="30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педагогическую</a:t>
            </a:r>
          </a:p>
          <a:p>
            <a:pPr marL="286511" marR="0">
              <a:lnSpc>
                <a:spcPts val="306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поддержку</a:t>
            </a:r>
            <a:r>
              <a:rPr sz="30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адаптации ребенка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3339" y="4809018"/>
            <a:ext cx="5996062" cy="47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</a:t>
            </a:r>
            <a:r>
              <a:rPr sz="3000" spc="-49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Способствовать формированию 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9851" y="5197918"/>
            <a:ext cx="6738762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родителей стремления к </a:t>
            </a:r>
            <a:r>
              <a:rPr sz="30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сотрудничеству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242" y="457669"/>
            <a:ext cx="6992048" cy="656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0"/>
              </a:lnSpc>
              <a:spcBef>
                <a:spcPts val="0"/>
              </a:spcBef>
              <a:spcAft>
                <a:spcPts val="0"/>
              </a:spcAft>
            </a:pPr>
            <a:r>
              <a:rPr sz="43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КОМПОНЕНТЫ ТЕХНОЛОГИИ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0974" y="1814664"/>
            <a:ext cx="5626046" cy="656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0"/>
              </a:lnSpc>
              <a:spcBef>
                <a:spcPts val="0"/>
              </a:spcBef>
              <a:spcAft>
                <a:spcPts val="0"/>
              </a:spcAft>
            </a:pPr>
            <a:r>
              <a:rPr sz="4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•Программно</a:t>
            </a:r>
            <a:r>
              <a:rPr sz="43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-</a:t>
            </a:r>
            <a:r>
              <a:rPr sz="4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целевой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0974" y="3318573"/>
            <a:ext cx="4583056" cy="2160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3"/>
              </a:lnSpc>
              <a:spcBef>
                <a:spcPts val="0"/>
              </a:spcBef>
              <a:spcAft>
                <a:spcPts val="0"/>
              </a:spcAft>
            </a:pPr>
            <a:r>
              <a:rPr sz="4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•Процессуальный</a:t>
            </a:r>
          </a:p>
          <a:p>
            <a:pPr marL="0" marR="0">
              <a:lnSpc>
                <a:spcPts val="4870"/>
              </a:lnSpc>
              <a:spcBef>
                <a:spcPts val="6919"/>
              </a:spcBef>
              <a:spcAft>
                <a:spcPts val="0"/>
              </a:spcAft>
            </a:pPr>
            <a:r>
              <a:rPr sz="4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•Диагностический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1141267"/>
            <a:ext cx="6919942" cy="104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400" spc="-3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Ведущий</a:t>
            </a:r>
            <a:r>
              <a:rPr sz="34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критерий</a:t>
            </a:r>
            <a:r>
              <a:rPr sz="34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эффективности</a:t>
            </a:r>
          </a:p>
          <a:p>
            <a:pPr marL="342900" marR="0">
              <a:lnSpc>
                <a:spcPts val="3850"/>
              </a:lnSpc>
              <a:spcBef>
                <a:spcPts val="179"/>
              </a:spcBef>
              <a:spcAft>
                <a:spcPts val="0"/>
              </a:spcAft>
            </a:pP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педагогической</a:t>
            </a:r>
            <a:r>
              <a:rPr sz="3400" spc="3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поддержки: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140" y="2177841"/>
            <a:ext cx="7711176" cy="1015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3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эмоциональное</a:t>
            </a:r>
            <a:r>
              <a:rPr sz="3400" spc="5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благополучие</a:t>
            </a:r>
            <a:r>
              <a:rPr sz="3400" spc="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3400" spc="6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</a:t>
            </a:r>
          </a:p>
          <a:p>
            <a:pPr marL="0" marR="0">
              <a:lnSpc>
                <a:spcPts val="3632"/>
              </a:lnSpc>
              <a:spcBef>
                <a:spcPts val="213"/>
              </a:spcBef>
              <a:spcAft>
                <a:spcPts val="0"/>
              </a:spcAft>
            </a:pP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течение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всего</a:t>
            </a:r>
            <a:r>
              <a:rPr sz="32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адаптационного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периода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3287592"/>
            <a:ext cx="7620286" cy="266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400" spc="-3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Стержневая</a:t>
            </a:r>
            <a:r>
              <a:rPr sz="3400" spc="7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основа,</a:t>
            </a:r>
            <a:r>
              <a:rPr sz="34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регулирующая</a:t>
            </a:r>
          </a:p>
          <a:p>
            <a:pPr marL="342900" marR="0">
              <a:lnSpc>
                <a:spcPts val="3854"/>
              </a:lnSpc>
              <a:spcBef>
                <a:spcPts val="178"/>
              </a:spcBef>
              <a:spcAft>
                <a:spcPts val="0"/>
              </a:spcAft>
            </a:pPr>
            <a:r>
              <a:rPr sz="3400" strike="sngStrike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индивидуализацию</a:t>
            </a:r>
            <a:r>
              <a:rPr sz="3400" spc="6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педагогической</a:t>
            </a:r>
          </a:p>
          <a:p>
            <a:pPr marL="342900" marR="0">
              <a:lnSpc>
                <a:spcPts val="4081"/>
              </a:lnSpc>
              <a:spcBef>
                <a:spcPts val="284"/>
              </a:spcBef>
              <a:spcAft>
                <a:spcPts val="0"/>
              </a:spcAft>
            </a:pP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поддержки:</a:t>
            </a:r>
            <a:r>
              <a:rPr sz="34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6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динамика</a:t>
            </a:r>
            <a:r>
              <a:rPr sz="36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6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развития</a:t>
            </a:r>
          </a:p>
          <a:p>
            <a:pPr marL="342900" marR="0">
              <a:lnSpc>
                <a:spcPts val="4084"/>
              </a:lnSpc>
              <a:spcBef>
                <a:spcPts val="238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социальных</a:t>
            </a:r>
            <a:r>
              <a:rPr sz="3600" spc="-4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6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отношений</a:t>
            </a:r>
            <a:r>
              <a:rPr sz="36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6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3600" spc="180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(в</a:t>
            </a:r>
          </a:p>
          <a:p>
            <a:pPr marL="342900" marR="0">
              <a:lnSpc>
                <a:spcPts val="3850"/>
              </a:lnSpc>
              <a:spcBef>
                <a:spcPts val="232"/>
              </a:spcBef>
              <a:spcAft>
                <a:spcPts val="0"/>
              </a:spcAft>
            </a:pPr>
            <a:r>
              <a:rPr sz="34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детском</a:t>
            </a:r>
            <a:r>
              <a:rPr sz="3400" spc="4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саду и семье)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8123424" cy="4287149"/>
          </a:xfrm>
        </p:spPr>
        <p:txBody>
          <a:bodyPr/>
          <a:lstStyle/>
          <a:p>
            <a:pPr marL="0" marR="0" algn="ctr">
              <a:lnSpc>
                <a:spcPts val="499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/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ТЕХНОЛОГИЯ </a:t>
            </a:r>
            <a:r>
              <a:rPr lang="ru-RU" sz="4000" b="1" spc="-18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ПСИХОЛОГО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WFNKWH+Franklin Gothic Medium"/>
                <a:cs typeface="WFNKWH+Franklin Gothic Medium"/>
              </a:rPr>
              <a:t>-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WFNKWH+Franklin Gothic Medium"/>
                <a:cs typeface="WFNKWH+Franklin Gothic Medium"/>
              </a:rPr>
            </a:br>
            <a:r>
              <a:rPr lang="ru-RU" sz="4000" b="1" spc="-10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ПЕДАГОГИЧЕСКОЙ</a:t>
            </a:r>
            <a:r>
              <a:rPr lang="ru-RU" sz="4000" b="1" spc="-18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ПОДДЕРЖКИ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ПРОЦЕССА</a:t>
            </a:r>
            <a:r>
              <a:rPr lang="ru-RU" sz="4000" b="1" spc="-22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 </a:t>
            </a:r>
            <a:r>
              <a:rPr lang="ru-RU" sz="4000" b="1" spc="-24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АДАПТАЦИИ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ДЕТЕЙ </a:t>
            </a:r>
            <a:r>
              <a:rPr lang="ru-RU" sz="4000" b="1" spc="-33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РАННЕГО</a:t>
            </a:r>
            <a:r>
              <a:rPr lang="ru-RU" sz="4000" b="1" spc="38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 </a:t>
            </a:r>
            <a:r>
              <a:rPr lang="ru-RU" sz="4000" b="1" spc="-45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ВОЗРАС</a:t>
            </a:r>
            <a:r>
              <a:rPr lang="ru-RU" sz="4000" b="1" spc="-1072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 </a:t>
            </a:r>
            <a:r>
              <a:rPr lang="ru-RU" sz="4000" b="1" spc="-114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ТА</a:t>
            </a:r>
            <a:br>
              <a:rPr lang="ru-RU" sz="4000" b="1" spc="-114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К УСЛОВИЯМ</a:t>
            </a:r>
            <a:r>
              <a:rPr lang="ru-RU" sz="4000" b="1" spc="15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FUPHPB+Franklin Gothic Medium"/>
                <a:cs typeface="FUPHPB+Franklin Gothic Medium"/>
              </a:rPr>
              <a:t>ДОО</a:t>
            </a:r>
            <a:r>
              <a:rPr lang="ru-RU" dirty="0" smtClean="0">
                <a:solidFill>
                  <a:srgbClr val="FBEEC9"/>
                </a:solidFill>
                <a:latin typeface="FUPHPB+Franklin Gothic Medium"/>
                <a:cs typeface="FUPHPB+Franklin Gothic Medium"/>
              </a:rPr>
              <a:t/>
            </a:r>
            <a:br>
              <a:rPr lang="ru-RU" dirty="0" smtClean="0">
                <a:solidFill>
                  <a:srgbClr val="FBEEC9"/>
                </a:solidFill>
                <a:latin typeface="FUPHPB+Franklin Gothic Medium"/>
                <a:cs typeface="FUPHPB+Franklin Gothic Medium"/>
              </a:rPr>
            </a:br>
            <a:r>
              <a:rPr lang="ru-RU" spc="-24" dirty="0" smtClean="0">
                <a:solidFill>
                  <a:srgbClr val="FBEEC9"/>
                </a:solidFill>
                <a:latin typeface="FUPHPB+Franklin Gothic Medium"/>
                <a:cs typeface="FUPHPB+Franklin Gothic Medium"/>
              </a:rPr>
              <a:t/>
            </a:r>
            <a:br>
              <a:rPr lang="ru-RU" spc="-24" dirty="0" smtClean="0">
                <a:solidFill>
                  <a:srgbClr val="FBEEC9"/>
                </a:solidFill>
                <a:latin typeface="FUPHPB+Franklin Gothic Medium"/>
                <a:cs typeface="FUPHPB+Franklin Gothic Medium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666" y="5500702"/>
            <a:ext cx="8409176" cy="2769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12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2022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06990"/>
            <a:ext cx="7895609" cy="86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spc="2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СТУПЕНИ</a:t>
            </a:r>
            <a:r>
              <a:rPr sz="2800" spc="-6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spc="-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РАЗВИТИЯ</a:t>
            </a:r>
            <a:r>
              <a:rPr sz="2800" spc="-2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spc="1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СОЦИАЛЬНЫХ</a:t>
            </a:r>
            <a:r>
              <a:rPr sz="2800" spc="-4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ОТНОШЕНИЙ</a:t>
            </a:r>
          </a:p>
          <a:p>
            <a:pPr marL="0" marR="0">
              <a:lnSpc>
                <a:spcPts val="3170"/>
              </a:lnSpc>
              <a:spcBef>
                <a:spcPts val="139"/>
              </a:spcBef>
              <a:spcAft>
                <a:spcPts val="0"/>
              </a:spcAft>
            </a:pPr>
            <a:r>
              <a:rPr sz="28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РЕБЕНКА</a:t>
            </a:r>
            <a:r>
              <a:rPr sz="2800" spc="-4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 ПЕРИОД</a:t>
            </a:r>
            <a:r>
              <a:rPr sz="2800" spc="66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spc="-1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АДАПТАЦИИ</a:t>
            </a:r>
            <a:r>
              <a:rPr sz="2800" spc="-1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</a:t>
            </a:r>
            <a:r>
              <a:rPr sz="2800" spc="4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800" spc="-2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ДОУ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391" y="1845732"/>
            <a:ext cx="4094675" cy="386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000" spc="27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Ступень</a:t>
            </a:r>
            <a:r>
              <a:rPr sz="2000" spc="2701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Поведение</a:t>
            </a:r>
            <a:r>
              <a:rPr sz="2400" spc="-35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ребенка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73598" y="1848407"/>
            <a:ext cx="3244559" cy="749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Регламент</a:t>
            </a:r>
            <a:r>
              <a:rPr sz="2400" spc="-21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пребывания</a:t>
            </a:r>
          </a:p>
          <a:p>
            <a:pPr marL="0" marR="0">
              <a:lnSpc>
                <a:spcPts val="2721"/>
              </a:lnSpc>
              <a:spcBef>
                <a:spcPts val="158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в </a:t>
            </a:r>
            <a:r>
              <a:rPr sz="2400" spc="-22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ДОУ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092" y="2676947"/>
            <a:ext cx="254203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4889" y="2670830"/>
            <a:ext cx="7309602" cy="35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9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Стремится</a:t>
            </a:r>
            <a:r>
              <a:rPr sz="2200" spc="4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быть с родителем,</a:t>
            </a:r>
            <a:r>
              <a:rPr sz="2200" spc="4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2200" spc="148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 более</a:t>
            </a:r>
            <a:r>
              <a:rPr sz="2200" spc="2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2 часов,</a:t>
            </a:r>
            <a:r>
              <a:rPr sz="2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только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4889" y="3006389"/>
            <a:ext cx="3104055" cy="1024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обращения</a:t>
            </a:r>
            <a:r>
              <a:rPr sz="2200" spc="55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педагога не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spc="-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отвечает,</a:t>
            </a:r>
            <a:r>
              <a:rPr sz="2200" spc="4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малоактивен.</a:t>
            </a:r>
          </a:p>
          <a:p>
            <a:pPr marL="0" marR="0">
              <a:lnSpc>
                <a:spcPts val="2489"/>
              </a:lnSpc>
              <a:spcBef>
                <a:spcPts val="1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Отношения</a:t>
            </a:r>
            <a:r>
              <a:rPr sz="22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линейны: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3598" y="3006389"/>
            <a:ext cx="2800147" cy="1024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вместе</a:t>
            </a:r>
            <a:r>
              <a:rPr sz="2200" spc="4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родителем,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который</a:t>
            </a:r>
            <a:r>
              <a:rPr sz="2200" spc="4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организует</a:t>
            </a:r>
          </a:p>
          <a:p>
            <a:pPr marL="0" marR="0">
              <a:lnSpc>
                <a:spcPts val="2489"/>
              </a:lnSpc>
              <a:spcBef>
                <a:spcPts val="150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деятельность</a:t>
            </a:r>
            <a:r>
              <a:rPr sz="2200" spc="4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4889" y="4012204"/>
            <a:ext cx="3757633" cy="35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9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Ребенок</a:t>
            </a:r>
            <a:r>
              <a:rPr sz="2200" spc="2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родитель</a:t>
            </a:r>
            <a:r>
              <a:rPr sz="2200" spc="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педагог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5800" y="4563028"/>
            <a:ext cx="3843126" cy="50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II</a:t>
            </a:r>
            <a:r>
              <a:rPr sz="3200" spc="4199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присутствии</a:t>
            </a:r>
            <a:r>
              <a:rPr sz="2200" spc="5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73598" y="4563028"/>
            <a:ext cx="3160119" cy="1025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 более</a:t>
            </a:r>
            <a:r>
              <a:rPr sz="2200" spc="2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2 часов,</a:t>
            </a:r>
            <a:r>
              <a:rPr sz="22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только</a:t>
            </a:r>
          </a:p>
          <a:p>
            <a:pPr marL="0" marR="0">
              <a:lnSpc>
                <a:spcPts val="2492"/>
              </a:lnSpc>
              <a:spcBef>
                <a:spcPts val="100"/>
              </a:spcBef>
              <a:spcAft>
                <a:spcPts val="0"/>
              </a:spcAft>
            </a:pPr>
            <a:r>
              <a:rPr sz="2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вместе</a:t>
            </a:r>
            <a:r>
              <a:rPr sz="2200" spc="4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родителем,</a:t>
            </a:r>
          </a:p>
          <a:p>
            <a:pPr marL="0" marR="0">
              <a:lnSpc>
                <a:spcPts val="2489"/>
              </a:lnSpc>
              <a:spcBef>
                <a:spcPts val="199"/>
              </a:spcBef>
              <a:spcAft>
                <a:spcPts val="0"/>
              </a:spcAft>
            </a:pPr>
            <a:r>
              <a:rPr sz="2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который</a:t>
            </a:r>
            <a:r>
              <a:rPr sz="2200" spc="4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включен</a:t>
            </a:r>
            <a:r>
              <a:rPr sz="2200" spc="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24889" y="4898283"/>
            <a:ext cx="3556026" cy="136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9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отвечает</a:t>
            </a:r>
            <a:r>
              <a:rPr sz="2200" spc="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обращения,</a:t>
            </a:r>
          </a:p>
          <a:p>
            <a:pPr marL="0" marR="0">
              <a:lnSpc>
                <a:spcPts val="2489"/>
              </a:lnSpc>
              <a:spcBef>
                <a:spcPts val="14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малоактивен.</a:t>
            </a:r>
            <a:r>
              <a:rPr sz="2200" spc="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Треугольник</a:t>
            </a:r>
          </a:p>
          <a:p>
            <a:pPr marL="0" marR="0">
              <a:lnSpc>
                <a:spcPts val="2489"/>
              </a:lnSpc>
              <a:spcBef>
                <a:spcPts val="1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отношений:</a:t>
            </a:r>
            <a:r>
              <a:rPr sz="2200" spc="169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ребенок</a:t>
            </a:r>
          </a:p>
          <a:p>
            <a:pPr marL="1117473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родитель</a:t>
            </a:r>
            <a:r>
              <a:rPr sz="2200" spc="4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педагог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73598" y="5569122"/>
            <a:ext cx="3111952" cy="35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педагогический</a:t>
            </a:r>
            <a:r>
              <a:rPr sz="2200" spc="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процесс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2628" y="204388"/>
            <a:ext cx="4780390" cy="505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spc="1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III</a:t>
            </a:r>
            <a:r>
              <a:rPr sz="3200" spc="1785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Активно</a:t>
            </a:r>
            <a:r>
              <a:rPr sz="3300" spc="-256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перемещается</a:t>
            </a:r>
            <a:r>
              <a:rPr sz="3300" spc="-233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</a:t>
            </a:r>
            <a:r>
              <a:rPr sz="3300" spc="-278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группе,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7778" y="204388"/>
            <a:ext cx="2619199" cy="1360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 2 до 4 часов,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вместе</a:t>
            </a:r>
            <a:r>
              <a:rPr sz="2200" spc="4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родителем,</a:t>
            </a:r>
          </a:p>
          <a:p>
            <a:pPr marL="0" marR="0">
              <a:lnSpc>
                <a:spcPts val="2494"/>
              </a:lnSpc>
              <a:spcBef>
                <a:spcPts val="198"/>
              </a:spcBef>
              <a:spcAft>
                <a:spcPts val="0"/>
              </a:spcAft>
            </a:pPr>
            <a:r>
              <a:rPr sz="2200" strike="sngStrike" spc="-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который</a:t>
            </a:r>
            <a:r>
              <a:rPr sz="2200" strike="sngStrike" spc="3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strike="sngStrike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наблюдает</a:t>
            </a:r>
          </a:p>
          <a:p>
            <a:pPr marL="0" marR="0">
              <a:lnSpc>
                <a:spcPts val="2489"/>
              </a:lnSpc>
              <a:spcBef>
                <a:spcPts val="10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 стороны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1793" y="539668"/>
            <a:ext cx="3922897" cy="1025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может</a:t>
            </a:r>
            <a:r>
              <a:rPr sz="22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играть один,</a:t>
            </a:r>
            <a:r>
              <a:rPr sz="2200" spc="54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принимает</a:t>
            </a:r>
          </a:p>
          <a:p>
            <a:pPr marL="0" marR="0">
              <a:lnSpc>
                <a:spcPts val="2494"/>
              </a:lnSpc>
              <a:spcBef>
                <a:spcPts val="148"/>
              </a:spcBef>
              <a:spcAft>
                <a:spcPts val="0"/>
              </a:spcAft>
            </a:pPr>
            <a:r>
              <a:rPr sz="2200" strike="sngStrike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предложения</a:t>
            </a:r>
            <a:r>
              <a:rPr sz="2200" strike="sngStrike" spc="2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strike="sngStrike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педагога</a:t>
            </a:r>
          </a:p>
          <a:p>
            <a:pPr marL="0" marR="0">
              <a:lnSpc>
                <a:spcPts val="2489"/>
              </a:lnSpc>
              <a:spcBef>
                <a:spcPts val="15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(индивидуально).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1793" y="1545762"/>
            <a:ext cx="3730930" cy="6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Отношения</a:t>
            </a:r>
            <a:r>
              <a:rPr sz="22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линейны: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родитель</a:t>
            </a:r>
            <a:r>
              <a:rPr sz="2200" spc="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ребенок</a:t>
            </a:r>
            <a:r>
              <a:rPr sz="2200" spc="56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-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6532" y="2308016"/>
            <a:ext cx="4324038" cy="505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IV</a:t>
            </a:r>
            <a:r>
              <a:rPr sz="3200" spc="175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300" spc="-12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Участвует</a:t>
            </a:r>
            <a:r>
              <a:rPr sz="3300" spc="-249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</a:t>
            </a:r>
            <a:r>
              <a:rPr sz="3300" spc="-278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играх</a:t>
            </a:r>
            <a:r>
              <a:rPr sz="3300" spc="-27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</a:t>
            </a:r>
            <a:r>
              <a:rPr sz="3300" spc="-256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занятиях,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7778" y="2308016"/>
            <a:ext cx="1724163" cy="35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Постепенное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1793" y="2643296"/>
            <a:ext cx="4616966" cy="136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проводимых </a:t>
            </a:r>
            <a:r>
              <a:rPr sz="2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педагогом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с подгруппой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2200" spc="5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малоинициативен</a:t>
            </a:r>
            <a:r>
              <a:rPr sz="2200" spc="5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общении.</a:t>
            </a:r>
          </a:p>
          <a:p>
            <a:pPr marL="0" marR="0">
              <a:lnSpc>
                <a:spcPts val="2489"/>
              </a:lnSpc>
              <a:spcBef>
                <a:spcPts val="1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Отношения</a:t>
            </a:r>
            <a:r>
              <a:rPr sz="22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линейны:</a:t>
            </a:r>
            <a:r>
              <a:rPr sz="2200" spc="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(родитель)</a:t>
            </a:r>
            <a:r>
              <a:rPr sz="2200" spc="5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-</a:t>
            </a:r>
          </a:p>
          <a:p>
            <a:pPr marL="0" marR="0">
              <a:lnSpc>
                <a:spcPts val="2489"/>
              </a:lnSpc>
              <a:spcBef>
                <a:spcPts val="10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ребенок –</a:t>
            </a:r>
            <a:r>
              <a:rPr sz="22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 – дети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7778" y="2643296"/>
            <a:ext cx="2809371" cy="136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увеличение</a:t>
            </a:r>
            <a:r>
              <a:rPr sz="2200" spc="4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общего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времени</a:t>
            </a:r>
            <a:r>
              <a:rPr sz="2200" spc="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пребывания</a:t>
            </a:r>
          </a:p>
          <a:p>
            <a:pPr marL="0" marR="0">
              <a:lnSpc>
                <a:spcPts val="2489"/>
              </a:lnSpc>
              <a:spcBef>
                <a:spcPts val="1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времени</a:t>
            </a:r>
            <a:r>
              <a:rPr sz="2200" spc="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отсутствия</a:t>
            </a:r>
          </a:p>
          <a:p>
            <a:pPr marL="0" marR="0">
              <a:lnSpc>
                <a:spcPts val="2489"/>
              </a:lnSpc>
              <a:spcBef>
                <a:spcPts val="10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8348" y="4076237"/>
            <a:ext cx="4424710" cy="505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V</a:t>
            </a:r>
            <a:r>
              <a:rPr sz="3200" spc="215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Выполняет указания</a:t>
            </a:r>
            <a:r>
              <a:rPr sz="2200" spc="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педагога,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7778" y="4076237"/>
            <a:ext cx="2815251" cy="6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Постепенный</a:t>
            </a:r>
            <a:r>
              <a:rPr sz="2200" spc="5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переход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полный день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1793" y="4411517"/>
            <a:ext cx="4614671" cy="6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инициативно</a:t>
            </a:r>
            <a:r>
              <a:rPr sz="2200" spc="5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обращается к </a:t>
            </a:r>
            <a:r>
              <a:rPr sz="22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педагогу,</a:t>
            </a:r>
          </a:p>
          <a:p>
            <a:pPr marL="0" marR="0">
              <a:lnSpc>
                <a:spcPts val="2492"/>
              </a:lnSpc>
              <a:spcBef>
                <a:spcPts val="100"/>
              </a:spcBef>
              <a:spcAft>
                <a:spcPts val="0"/>
              </a:spcAft>
            </a:pPr>
            <a:r>
              <a:rPr sz="22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вступает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в общение</a:t>
            </a:r>
            <a:r>
              <a:rPr sz="22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посторонними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6532" y="5185963"/>
            <a:ext cx="7344666" cy="505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VI</a:t>
            </a:r>
            <a:r>
              <a:rPr sz="3200" spc="176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Взаимодействует</a:t>
            </a:r>
            <a:r>
              <a:rPr sz="3300" spc="325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</a:t>
            </a:r>
            <a:r>
              <a:rPr sz="3300" spc="271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детьми,</a:t>
            </a:r>
            <a:r>
              <a:rPr sz="3300" spc="-249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активен,</a:t>
            </a:r>
            <a:r>
              <a:rPr sz="3300" spc="3031" baseline="3037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Завершение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1793" y="5521269"/>
            <a:ext cx="4359827" cy="35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спокойно</a:t>
            </a:r>
            <a:r>
              <a:rPr sz="22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расстается</a:t>
            </a:r>
            <a:r>
              <a:rPr sz="2200" spc="3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родителями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7778" y="5521269"/>
            <a:ext cx="2096882" cy="6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8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адаптационного</a:t>
            </a:r>
          </a:p>
          <a:p>
            <a:pPr marL="0" marR="0">
              <a:lnSpc>
                <a:spcPts val="2489"/>
              </a:lnSpc>
              <a:spcBef>
                <a:spcPts val="10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периода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19" y="498659"/>
            <a:ext cx="5758491" cy="61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33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АДАПТАЦИОННАЯ</a:t>
            </a:r>
            <a:r>
              <a:rPr sz="4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4000" spc="-3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КАРТА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08" y="2763959"/>
            <a:ext cx="1253699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3,5</a:t>
            </a:r>
            <a:r>
              <a:rPr sz="2800" spc="-23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2758" y="2763959"/>
            <a:ext cx="1255861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3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</a:t>
            </a:r>
            <a:r>
              <a:rPr sz="28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3,5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61962" y="2768528"/>
            <a:ext cx="1236795" cy="91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1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Ниже</a:t>
            </a:r>
            <a:r>
              <a:rPr sz="2700" spc="-3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3</a:t>
            </a:r>
          </a:p>
          <a:p>
            <a:pPr marL="32004" marR="0">
              <a:lnSpc>
                <a:spcPts val="3061"/>
              </a:lnSpc>
              <a:spcBef>
                <a:spcPts val="718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баллов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1288" y="3270659"/>
            <a:ext cx="968779" cy="413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балла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79062" y="3270659"/>
            <a:ext cx="968779" cy="413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балла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7751" y="3859941"/>
            <a:ext cx="2346531" cy="776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•Оптимальная</a:t>
            </a:r>
          </a:p>
          <a:p>
            <a:pPr marL="440435" marR="0">
              <a:lnSpc>
                <a:spcPts val="2747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06012" y="3859941"/>
            <a:ext cx="1691637" cy="776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•Легкая</a:t>
            </a:r>
          </a:p>
          <a:p>
            <a:pPr marL="0" marR="0">
              <a:lnSpc>
                <a:spcPts val="2747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98336" y="3859941"/>
            <a:ext cx="2321561" cy="776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•Болезненная</a:t>
            </a:r>
          </a:p>
          <a:p>
            <a:pPr marL="425450" marR="0">
              <a:lnSpc>
                <a:spcPts val="2747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6103008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РЕГЛАМЕНТ</a:t>
            </a:r>
            <a:r>
              <a:rPr sz="3600" spc="-1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2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РАБОТЫ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ГРУППЫ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8286" y="1775375"/>
            <a:ext cx="4336952" cy="1011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•Сколько?</a:t>
            </a:r>
          </a:p>
          <a:p>
            <a:pPr marL="0" marR="0">
              <a:lnSpc>
                <a:spcPts val="3741"/>
              </a:lnSpc>
              <a:spcBef>
                <a:spcPts val="231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•Зависит </a:t>
            </a:r>
            <a:r>
              <a:rPr sz="3300" spc="-3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</a:t>
            </a:r>
            <a:r>
              <a:rPr sz="3300" spc="3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прогноза?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62" y="1854515"/>
            <a:ext cx="2590576" cy="858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Постепенность</a:t>
            </a:r>
          </a:p>
          <a:p>
            <a:pPr marL="583996" marR="0">
              <a:lnSpc>
                <a:spcPts val="306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приема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8286" y="3307275"/>
            <a:ext cx="3288338" cy="1012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sz="3300" spc="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•Для</a:t>
            </a:r>
            <a:r>
              <a:rPr sz="33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всех?</a:t>
            </a:r>
          </a:p>
          <a:p>
            <a:pPr marL="0" marR="0">
              <a:lnSpc>
                <a:spcPts val="3744"/>
              </a:lnSpc>
              <a:spcBef>
                <a:spcPts val="233"/>
              </a:spcBef>
              <a:spcAft>
                <a:spcPts val="0"/>
              </a:spcAft>
            </a:pPr>
            <a:r>
              <a:rPr sz="3300" spc="5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•С</a:t>
            </a:r>
            <a:r>
              <a:rPr sz="3300" spc="-5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какой</a:t>
            </a:r>
            <a:r>
              <a:rPr sz="3300" spc="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целью?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0087" y="3386110"/>
            <a:ext cx="2190667" cy="85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Присутствие</a:t>
            </a:r>
          </a:p>
          <a:p>
            <a:pPr marL="176784" marR="0">
              <a:lnSpc>
                <a:spcPts val="305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271" y="4723573"/>
            <a:ext cx="2299617" cy="1247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Постепенное</a:t>
            </a:r>
          </a:p>
          <a:p>
            <a:pPr marL="112776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увеличение</a:t>
            </a:r>
          </a:p>
          <a:p>
            <a:pPr marL="335279" marR="0">
              <a:lnSpc>
                <a:spcPts val="3059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времени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8286" y="4839276"/>
            <a:ext cx="4551950" cy="101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sz="3300" spc="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•На</a:t>
            </a:r>
            <a:r>
              <a:rPr sz="3300" spc="-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сколько?</a:t>
            </a:r>
          </a:p>
          <a:p>
            <a:pPr marL="0" marR="0">
              <a:lnSpc>
                <a:spcPts val="3741"/>
              </a:lnSpc>
              <a:spcBef>
                <a:spcPts val="232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•Зависит </a:t>
            </a:r>
            <a:r>
              <a:rPr sz="3300" spc="-35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</a:t>
            </a:r>
            <a:r>
              <a:rPr sz="3300" spc="36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smtClean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пропусков</a:t>
            </a:r>
            <a:endParaRPr sz="3300" dirty="0">
              <a:solidFill>
                <a:srgbClr val="000000"/>
              </a:solidFill>
              <a:latin typeface="BVGRNG+Franklin Gothic Book"/>
              <a:cs typeface="BVGRNG+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98117"/>
            <a:ext cx="6004284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ПРЕДЛАГАЕМЫЙ</a:t>
            </a:r>
            <a:r>
              <a:rPr sz="3600" spc="-2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РЕГЛАМЕНТ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4288600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ПЕРВЫЙ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spc="-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ВТОРОЙ</a:t>
            </a:r>
            <a:r>
              <a:rPr sz="3200" spc="3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ДЕНЬ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2207453"/>
            <a:ext cx="7230205" cy="108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5-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6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пар «родитель – ребенок»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2 часа,</a:t>
            </a:r>
          </a:p>
          <a:p>
            <a:pPr marL="0" marR="0">
              <a:lnSpc>
                <a:spcPts val="3632"/>
              </a:lnSpc>
              <a:spcBef>
                <a:spcPts val="97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воспитатели</a:t>
            </a:r>
            <a:r>
              <a:rPr sz="3200" spc="-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работают</a:t>
            </a:r>
            <a:r>
              <a:rPr sz="32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вместе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3963482"/>
            <a:ext cx="5466625" cy="2255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ТРЕТИЙ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ЧЕТВЕРТЫЙ</a:t>
            </a:r>
            <a:r>
              <a:rPr sz="32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ДЕНЬ</a:t>
            </a:r>
          </a:p>
          <a:p>
            <a:pPr marL="342900" marR="0">
              <a:lnSpc>
                <a:spcPts val="3635"/>
              </a:lnSpc>
              <a:spcBef>
                <a:spcPts val="97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5-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8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пар</a:t>
            </a:r>
            <a:r>
              <a:rPr sz="32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8 до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12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часов,</a:t>
            </a:r>
          </a:p>
          <a:p>
            <a:pPr marL="342900" marR="0">
              <a:lnSpc>
                <a:spcPts val="3632"/>
              </a:lnSpc>
              <a:spcBef>
                <a:spcPts val="1024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остальные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с 9.30</a:t>
            </a:r>
            <a:r>
              <a:rPr sz="3200" spc="-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 </a:t>
            </a:r>
            <a:r>
              <a:rPr sz="32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12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ч.,</a:t>
            </a:r>
          </a:p>
          <a:p>
            <a:pPr marL="342900" marR="0">
              <a:lnSpc>
                <a:spcPts val="3635"/>
              </a:lnSpc>
              <a:spcBef>
                <a:spcPts val="97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воспитатели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вместе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6003438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ПРЕДЛАГАЕМЫЙ</a:t>
            </a:r>
            <a:r>
              <a:rPr sz="3600" spc="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РЕГЛАМЕНТ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4129577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ПЯТЫЙ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ШЕСТОЙ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ДЕНЬ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2207453"/>
            <a:ext cx="6806187" cy="1670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группа работает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8 до </a:t>
            </a:r>
            <a:r>
              <a:rPr sz="32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12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spc="-10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14</a:t>
            </a:r>
            <a:r>
              <a:rPr sz="3200" spc="6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ч.,</a:t>
            </a:r>
          </a:p>
          <a:p>
            <a:pPr marL="0" marR="0">
              <a:lnSpc>
                <a:spcPts val="3632"/>
              </a:lnSpc>
              <a:spcBef>
                <a:spcPts val="97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часть</a:t>
            </a:r>
            <a:r>
              <a:rPr sz="3200" spc="-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родителями,</a:t>
            </a:r>
            <a:r>
              <a:rPr sz="3200" spc="-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часть</a:t>
            </a:r>
            <a:r>
              <a:rPr sz="32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без</a:t>
            </a:r>
          </a:p>
          <a:p>
            <a:pPr marL="0" marR="0">
              <a:lnSpc>
                <a:spcPts val="3635"/>
              </a:lnSpc>
              <a:spcBef>
                <a:spcPts val="102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воспитатели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вместе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548672"/>
            <a:ext cx="4139226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СЕДЬМОЙ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(И ДА</a:t>
            </a:r>
            <a:r>
              <a:rPr sz="3200" spc="-66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ЛЕЕ)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5134168"/>
            <a:ext cx="7497682" cy="108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группа работает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8 до </a:t>
            </a:r>
            <a:r>
              <a:rPr sz="3200" spc="-9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16</a:t>
            </a:r>
            <a:r>
              <a:rPr sz="3200" spc="8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часов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(и более)</a:t>
            </a:r>
          </a:p>
          <a:p>
            <a:pPr marL="0" marR="0">
              <a:lnSpc>
                <a:spcPts val="3635"/>
              </a:lnSpc>
              <a:spcBef>
                <a:spcPts val="97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воспитатели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разные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смены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5309564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ОРИЕНТИР</a:t>
            </a:r>
            <a:r>
              <a:rPr sz="3600" spc="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ПЕРВОГО</a:t>
            </a:r>
            <a:r>
              <a:rPr sz="3600" spc="1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8458263" cy="293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Предоставить</a:t>
            </a:r>
            <a:r>
              <a:rPr sz="3200" spc="-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каждому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ребенку возможность</a:t>
            </a:r>
          </a:p>
          <a:p>
            <a:pPr marL="34290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присутствии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при непосредственной</a:t>
            </a:r>
          </a:p>
          <a:p>
            <a:pPr marL="34290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помощи родителей</a:t>
            </a:r>
            <a:r>
              <a:rPr sz="3200" spc="-3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сориентироваться</a:t>
            </a:r>
            <a:r>
              <a:rPr sz="3200" spc="-4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</a:t>
            </a:r>
          </a:p>
          <a:p>
            <a:pPr marL="342900" marR="0">
              <a:lnSpc>
                <a:spcPts val="3635"/>
              </a:lnSpc>
              <a:spcBef>
                <a:spcPts val="258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новом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предметном окружении,</a:t>
            </a:r>
          </a:p>
          <a:p>
            <a:pPr marL="34290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подействовать</a:t>
            </a:r>
            <a:r>
              <a:rPr sz="3200" spc="-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заинтересовавшими</a:t>
            </a:r>
          </a:p>
          <a:p>
            <a:pPr marL="34290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игрушками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455115"/>
            <a:ext cx="4748217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ЗАДАЧИ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ПЕРВОГО</a:t>
            </a:r>
            <a:r>
              <a:rPr sz="3600" spc="-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5234" y="1448870"/>
            <a:ext cx="6504659" cy="413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•Устанавливать</a:t>
            </a:r>
            <a:r>
              <a:rPr sz="26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индивидуальные</a:t>
            </a:r>
            <a:r>
              <a:rPr sz="26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контакты</a:t>
            </a:r>
            <a:r>
              <a:rPr sz="26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3834" y="1785673"/>
            <a:ext cx="5394858" cy="749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детьми, представ перед ними в роли</a:t>
            </a:r>
          </a:p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интересного</a:t>
            </a:r>
            <a:r>
              <a:rPr sz="26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игрового партнера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4613" y="2013762"/>
            <a:ext cx="427842" cy="2177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93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</a:t>
            </a:r>
          </a:p>
          <a:p>
            <a:pPr marL="0" marR="0">
              <a:lnSpc>
                <a:spcPts val="4190"/>
              </a:lnSpc>
              <a:spcBef>
                <a:spcPts val="8410"/>
              </a:spcBef>
              <a:spcAft>
                <a:spcPts val="0"/>
              </a:spcAft>
            </a:pPr>
            <a:r>
              <a:rPr sz="37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5234" y="3224076"/>
            <a:ext cx="6155898" cy="413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•Ознакомить</a:t>
            </a:r>
            <a:r>
              <a:rPr sz="2600" spc="-3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родителей с особенностями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73834" y="3560854"/>
            <a:ext cx="7030917" cy="413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организации</a:t>
            </a:r>
            <a:r>
              <a:rPr sz="2600" spc="-2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режимных процессов</a:t>
            </a:r>
            <a:r>
              <a:rPr sz="2600" spc="-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группе</a:t>
            </a:r>
            <a:r>
              <a:rPr sz="26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р/в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5234" y="4743504"/>
            <a:ext cx="6550764" cy="108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•Наблюдать</a:t>
            </a:r>
            <a:r>
              <a:rPr sz="2600" spc="-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коммуникативные</a:t>
            </a:r>
            <a:r>
              <a:rPr sz="2600" spc="-3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особенности</a:t>
            </a:r>
          </a:p>
          <a:p>
            <a:pPr marL="228600" marR="0">
              <a:lnSpc>
                <a:spcPts val="26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26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 также характер</a:t>
            </a:r>
            <a:r>
              <a:rPr sz="2600" spc="-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взаимоотношений</a:t>
            </a:r>
          </a:p>
          <a:p>
            <a:pPr marL="228600" marR="0">
              <a:lnSpc>
                <a:spcPts val="26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родителя с ребенком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4613" y="5308879"/>
            <a:ext cx="427663" cy="570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90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1616" y="626413"/>
            <a:ext cx="420789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ПЛАН ПЕРВОГО</a:t>
            </a:r>
            <a:r>
              <a:rPr sz="3600" spc="1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940" y="1493958"/>
            <a:ext cx="6071352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10.20</a:t>
            </a:r>
            <a:r>
              <a:rPr sz="2800" spc="-11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</a:t>
            </a:r>
            <a:r>
              <a:rPr sz="28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11.05</a:t>
            </a:r>
            <a:r>
              <a:rPr sz="28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Встреча</a:t>
            </a:r>
            <a:r>
              <a:rPr sz="28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семейных</a:t>
            </a:r>
            <a:r>
              <a:rPr sz="28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пар,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1920678"/>
            <a:ext cx="3671407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самостоятельные</a:t>
            </a:r>
            <a:r>
              <a:rPr sz="2800" spc="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940" y="2432717"/>
            <a:ext cx="7198404" cy="1465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11.05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</a:t>
            </a: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11.20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Непосред.</a:t>
            </a:r>
            <a:r>
              <a:rPr sz="2800" spc="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образ.</a:t>
            </a:r>
            <a:r>
              <a:rPr sz="2800" spc="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деятельность</a:t>
            </a:r>
          </a:p>
          <a:p>
            <a:pPr marL="0" marR="0">
              <a:lnSpc>
                <a:spcPts val="3170"/>
              </a:lnSpc>
              <a:spcBef>
                <a:spcPts val="811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11.20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</a:t>
            </a: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11.30</a:t>
            </a:r>
            <a:r>
              <a:rPr sz="28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Подвижные игры</a:t>
            </a:r>
          </a:p>
          <a:p>
            <a:pPr marL="0" marR="0">
              <a:lnSpc>
                <a:spcPts val="3170"/>
              </a:lnSpc>
              <a:spcBef>
                <a:spcPts val="811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11.30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</a:t>
            </a: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12.00 Обед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0" y="3969163"/>
            <a:ext cx="5876385" cy="441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12.00</a:t>
            </a:r>
            <a:r>
              <a:rPr sz="2800" spc="-27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12.30</a:t>
            </a:r>
            <a:r>
              <a:rPr sz="28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Одевание, </a:t>
            </a: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уход</a:t>
            </a:r>
            <a:r>
              <a:rPr sz="28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домой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940" y="4737538"/>
            <a:ext cx="5854722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16.00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</a:t>
            </a: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18.00 </a:t>
            </a:r>
            <a:r>
              <a:rPr sz="2800" spc="-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Третья</a:t>
            </a:r>
            <a:r>
              <a:rPr sz="2800" spc="6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подгруппа (при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6144" y="5164360"/>
            <a:ext cx="5506260" cy="441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дополнительном</a:t>
            </a:r>
            <a:r>
              <a:rPr sz="2800" spc="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финансировании)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455115"/>
            <a:ext cx="2360488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МАТЕРИА</a:t>
            </a:r>
            <a:r>
              <a:rPr sz="3600" spc="-76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391" y="1567369"/>
            <a:ext cx="8447416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Богатая</a:t>
            </a:r>
            <a:r>
              <a:rPr sz="3000" spc="-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предметная</a:t>
            </a:r>
            <a:r>
              <a:rPr sz="3000" spc="-4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среда</a:t>
            </a:r>
            <a:r>
              <a:rPr sz="30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для самостоятельной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291" y="2024670"/>
            <a:ext cx="4767400" cy="47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деятельности семейных</a:t>
            </a:r>
            <a:r>
              <a:rPr sz="3000" spc="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пар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391" y="2573590"/>
            <a:ext cx="5565197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Пирамидки в коробке</a:t>
            </a:r>
            <a:r>
              <a:rPr sz="30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для </a:t>
            </a:r>
            <a:r>
              <a:rPr sz="30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391" y="3122483"/>
            <a:ext cx="8075382" cy="101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Ведерки с</a:t>
            </a:r>
            <a:r>
              <a:rPr sz="30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совочками,</a:t>
            </a:r>
            <a:r>
              <a:rPr sz="3000" spc="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машинки с дощечками</a:t>
            </a:r>
          </a:p>
          <a:p>
            <a:pPr marL="0" marR="0">
              <a:lnSpc>
                <a:spcPts val="3401"/>
              </a:lnSpc>
              <a:spcBef>
                <a:spcPts val="91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случай дождя: дуги, корзина с мячами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4391" y="4768378"/>
            <a:ext cx="7266033" cy="47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«Схема</a:t>
            </a:r>
            <a:r>
              <a:rPr sz="30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размещения вещей</a:t>
            </a:r>
            <a:r>
              <a:rPr sz="30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шкафчике»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4391" y="5324084"/>
            <a:ext cx="7596964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«Списки</a:t>
            </a:r>
            <a:r>
              <a:rPr sz="3200" spc="-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предметы инд. пользования»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54497"/>
            <a:ext cx="7977115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КРИТЕРИИ</a:t>
            </a:r>
            <a:r>
              <a:rPr sz="3200" spc="-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ОЦЕНКИ</a:t>
            </a:r>
            <a:r>
              <a:rPr sz="3200" spc="-2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-6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РЕЗУЛЬТАТОВ</a:t>
            </a:r>
            <a:r>
              <a:rPr sz="3200" spc="4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1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1</a:t>
            </a:r>
            <a:r>
              <a:rPr sz="32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</a:t>
            </a:r>
            <a:r>
              <a:rPr sz="3200" spc="-3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ГО</a:t>
            </a:r>
            <a:r>
              <a:rPr sz="3200" spc="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3423" y="1635193"/>
            <a:ext cx="6660966" cy="94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•Хорошее настроение</a:t>
            </a:r>
            <a:r>
              <a:rPr sz="33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каждого</a:t>
            </a:r>
          </a:p>
          <a:p>
            <a:pPr marL="286511" marR="0">
              <a:lnSpc>
                <a:spcPts val="3372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 в </a:t>
            </a:r>
            <a:r>
              <a:rPr sz="33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течение</a:t>
            </a:r>
            <a:r>
              <a:rPr sz="33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всего</a:t>
            </a:r>
            <a:r>
              <a:rPr sz="3300" spc="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времени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3423" y="3147356"/>
            <a:ext cx="7306623" cy="94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•Проявление интереса к предметному</a:t>
            </a:r>
          </a:p>
          <a:p>
            <a:pPr marL="286511" marR="0">
              <a:lnSpc>
                <a:spcPts val="337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окружению и предложениям педагога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3423" y="4660333"/>
            <a:ext cx="5149943" cy="513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•Установление</a:t>
            </a:r>
            <a:r>
              <a:rPr sz="3300" spc="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позитивных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9935" y="5088297"/>
            <a:ext cx="6058972" cy="513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взаимоотношений с родителями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5285774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ОРИЕНТИР</a:t>
            </a:r>
            <a:r>
              <a:rPr sz="3600" spc="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ВТОРОГО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8254308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Привлечение</a:t>
            </a:r>
            <a:r>
              <a:rPr sz="3200" spc="-4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совместным с</a:t>
            </a:r>
            <a:r>
              <a:rPr sz="3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воспитателем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2109917"/>
            <a:ext cx="3687999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игровым действиям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140" y="2695133"/>
            <a:ext cx="7688834" cy="1475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(чтобы игрушки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 создавали</a:t>
            </a: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конкуренции</a:t>
            </a:r>
          </a:p>
          <a:p>
            <a:pPr marL="0" marR="0">
              <a:lnSpc>
                <a:spcPts val="3635"/>
              </a:lnSpc>
              <a:spcBef>
                <a:spcPts val="258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педагогу,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их количество</a:t>
            </a:r>
            <a:r>
              <a:rPr sz="32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значительно</a:t>
            </a:r>
          </a:p>
          <a:p>
            <a:pPr marL="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уменьшается)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4841560"/>
            <a:ext cx="7809403" cy="1475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Если в группе</a:t>
            </a:r>
            <a:r>
              <a:rPr sz="32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преобладают дети,</a:t>
            </a:r>
          </a:p>
          <a:p>
            <a:pPr marL="0" marR="0">
              <a:lnSpc>
                <a:spcPts val="3632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находящиеся</a:t>
            </a:r>
            <a:r>
              <a:rPr sz="32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третьей</a:t>
            </a:r>
            <a:r>
              <a:rPr sz="3200" spc="-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ниже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ступени,</a:t>
            </a:r>
            <a:r>
              <a:rPr sz="3200" spc="-3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4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то</a:t>
            </a:r>
          </a:p>
          <a:p>
            <a:pPr marL="0" marR="0">
              <a:lnSpc>
                <a:spcPts val="3635"/>
              </a:lnSpc>
              <a:spcBef>
                <a:spcPts val="207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дублируется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первый</a:t>
            </a:r>
            <a:r>
              <a:rPr sz="3200" spc="-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день.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4723957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ЗАДАЧИ</a:t>
            </a:r>
            <a:r>
              <a:rPr sz="3600" spc="4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ВТОРОГО</a:t>
            </a:r>
            <a:r>
              <a:rPr sz="3600" spc="1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8917" y="1599110"/>
            <a:ext cx="6722110" cy="413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•Способствовать</a:t>
            </a:r>
            <a:r>
              <a:rPr sz="2600" spc="-4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формированию</a:t>
            </a:r>
            <a:r>
              <a:rPr sz="2600" spc="-3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ситуативно</a:t>
            </a:r>
            <a:r>
              <a:rPr sz="26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7517" y="1935914"/>
            <a:ext cx="5981439" cy="749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деловых</a:t>
            </a:r>
            <a:r>
              <a:rPr sz="26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отношений педагогов</a:t>
            </a:r>
            <a:r>
              <a:rPr sz="2600" spc="-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каждым</a:t>
            </a:r>
          </a:p>
          <a:p>
            <a:pPr marL="0" marR="0">
              <a:lnSpc>
                <a:spcPts val="26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ребенком</a:t>
            </a:r>
            <a:r>
              <a:rPr sz="26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группы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137" y="2165147"/>
            <a:ext cx="427842" cy="3784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93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</a:t>
            </a:r>
          </a:p>
          <a:p>
            <a:pPr marL="0" marR="0">
              <a:lnSpc>
                <a:spcPts val="4190"/>
              </a:lnSpc>
              <a:spcBef>
                <a:spcPts val="8409"/>
              </a:spcBef>
              <a:spcAft>
                <a:spcPts val="0"/>
              </a:spcAft>
            </a:pPr>
            <a:r>
              <a:rPr sz="37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2</a:t>
            </a:r>
          </a:p>
          <a:p>
            <a:pPr marL="0" marR="0">
              <a:lnSpc>
                <a:spcPts val="4190"/>
              </a:lnSpc>
              <a:spcBef>
                <a:spcPts val="8462"/>
              </a:spcBef>
              <a:spcAft>
                <a:spcPts val="0"/>
              </a:spcAft>
            </a:pPr>
            <a:r>
              <a:rPr sz="37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8917" y="3374291"/>
            <a:ext cx="7121487" cy="750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5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•Ознакомить</a:t>
            </a:r>
            <a:r>
              <a:rPr sz="2600" spc="-3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родителей с элементами</a:t>
            </a:r>
            <a:r>
              <a:rPr sz="2600" spc="-2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методики</a:t>
            </a:r>
          </a:p>
          <a:p>
            <a:pPr marL="22860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проведения</a:t>
            </a:r>
            <a:r>
              <a:rPr sz="26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режимных процессов</a:t>
            </a:r>
            <a:r>
              <a:rPr sz="26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занятий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8917" y="4812693"/>
            <a:ext cx="7099176" cy="108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5"/>
              </a:lnSpc>
              <a:spcBef>
                <a:spcPts val="0"/>
              </a:spcBef>
              <a:spcAft>
                <a:spcPts val="0"/>
              </a:spcAft>
            </a:pPr>
            <a:r>
              <a:rPr sz="26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•Оценить</a:t>
            </a:r>
            <a:r>
              <a:rPr sz="26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характер</a:t>
            </a:r>
            <a:r>
              <a:rPr sz="2600" spc="-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взаимодействия</a:t>
            </a:r>
            <a:r>
              <a:rPr sz="2600" spc="-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педагогов</a:t>
            </a:r>
            <a:r>
              <a:rPr sz="26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</a:t>
            </a:r>
          </a:p>
          <a:p>
            <a:pPr marL="22860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детьми для определения</a:t>
            </a:r>
            <a:r>
              <a:rPr sz="26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исходной</a:t>
            </a:r>
            <a:r>
              <a:rPr sz="26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spc="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ступени</a:t>
            </a:r>
          </a:p>
          <a:p>
            <a:pPr marL="228600" marR="0">
              <a:lnSpc>
                <a:spcPts val="265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развития</a:t>
            </a:r>
            <a:r>
              <a:rPr sz="26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социальных</a:t>
            </a:r>
            <a:r>
              <a:rPr sz="26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4184102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ПЛАН </a:t>
            </a:r>
            <a:r>
              <a:rPr sz="3600" spc="-1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ВТОРОГО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425108"/>
            <a:ext cx="8560533" cy="5194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84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7.50</a:t>
            </a:r>
            <a:r>
              <a:rPr sz="3200" spc="7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</a:t>
            </a:r>
            <a:r>
              <a:rPr sz="3200" spc="-4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8.15</a:t>
            </a:r>
            <a:r>
              <a:rPr sz="3200" spc="2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Встреча,</a:t>
            </a:r>
            <a:r>
              <a:rPr sz="3200" spc="-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игры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семейных пар</a:t>
            </a:r>
          </a:p>
          <a:p>
            <a:pPr marL="0" marR="0">
              <a:lnSpc>
                <a:spcPts val="3632"/>
              </a:lnSpc>
              <a:spcBef>
                <a:spcPts val="652"/>
              </a:spcBef>
              <a:spcAft>
                <a:spcPts val="0"/>
              </a:spcAft>
            </a:pPr>
            <a:r>
              <a:rPr sz="3200" spc="-5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8.15</a:t>
            </a:r>
            <a:r>
              <a:rPr sz="3200" spc="29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8.20</a:t>
            </a:r>
            <a:r>
              <a:rPr sz="3200" spc="-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Совместная</a:t>
            </a:r>
            <a:r>
              <a:rPr sz="3200" spc="-4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зарядка</a:t>
            </a:r>
            <a:r>
              <a:rPr sz="3200" spc="-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«Листопад»</a:t>
            </a:r>
          </a:p>
          <a:p>
            <a:pPr marL="0" marR="0">
              <a:lnSpc>
                <a:spcPts val="3632"/>
              </a:lnSpc>
              <a:spcBef>
                <a:spcPts val="60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8.20</a:t>
            </a:r>
            <a:r>
              <a:rPr sz="3200" spc="-25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8.40</a:t>
            </a:r>
            <a:r>
              <a:rPr sz="3200" spc="-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Завтрак</a:t>
            </a:r>
          </a:p>
          <a:p>
            <a:pPr marL="0" marR="0">
              <a:lnSpc>
                <a:spcPts val="3635"/>
              </a:lnSpc>
              <a:spcBef>
                <a:spcPts val="6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8.40</a:t>
            </a:r>
            <a:r>
              <a:rPr sz="3200" spc="-25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9.00</a:t>
            </a:r>
            <a:r>
              <a:rPr sz="3200" spc="-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Организованная</a:t>
            </a:r>
            <a:r>
              <a:rPr sz="3200" spc="-4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комплексная</a:t>
            </a:r>
            <a:r>
              <a:rPr sz="32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игра</a:t>
            </a:r>
          </a:p>
          <a:p>
            <a:pPr marL="34290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«На машине</a:t>
            </a:r>
            <a:r>
              <a:rPr sz="3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лес»</a:t>
            </a:r>
          </a:p>
          <a:p>
            <a:pPr marL="0" marR="0">
              <a:lnSpc>
                <a:spcPts val="3632"/>
              </a:lnSpc>
              <a:spcBef>
                <a:spcPts val="60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9.00</a:t>
            </a:r>
            <a:r>
              <a:rPr sz="3200" spc="-25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</a:t>
            </a:r>
            <a:r>
              <a:rPr sz="3200" spc="-5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9.15</a:t>
            </a:r>
            <a:r>
              <a:rPr sz="3200" spc="2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Совместное</a:t>
            </a:r>
            <a:r>
              <a:rPr sz="3200" spc="-4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рисование</a:t>
            </a:r>
            <a:r>
              <a:rPr sz="3200" spc="-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красками</a:t>
            </a:r>
          </a:p>
          <a:p>
            <a:pPr marL="342900" marR="0">
              <a:lnSpc>
                <a:spcPts val="3632"/>
              </a:lnSpc>
              <a:spcBef>
                <a:spcPts val="2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«Листья</a:t>
            </a: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деревьях»</a:t>
            </a:r>
          </a:p>
          <a:p>
            <a:pPr marL="0" marR="0">
              <a:lnSpc>
                <a:spcPts val="3632"/>
              </a:lnSpc>
              <a:spcBef>
                <a:spcPts val="603"/>
              </a:spcBef>
              <a:spcAft>
                <a:spcPts val="0"/>
              </a:spcAft>
            </a:pPr>
            <a:r>
              <a:rPr sz="3200" spc="-5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9.15</a:t>
            </a:r>
            <a:r>
              <a:rPr sz="3200" spc="29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9.30</a:t>
            </a:r>
            <a:r>
              <a:rPr sz="3200" spc="-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Подготовка</a:t>
            </a:r>
            <a:r>
              <a:rPr sz="3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прогулке</a:t>
            </a:r>
          </a:p>
          <a:p>
            <a:pPr marL="0" marR="0">
              <a:lnSpc>
                <a:spcPts val="3635"/>
              </a:lnSpc>
              <a:spcBef>
                <a:spcPts val="6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9.30</a:t>
            </a:r>
            <a:r>
              <a:rPr sz="3200" spc="-25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</a:t>
            </a: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10.00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Действия</a:t>
            </a:r>
            <a:r>
              <a:rPr sz="3200" spc="-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</a:t>
            </a:r>
            <a:r>
              <a:rPr sz="3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цветными</a:t>
            </a:r>
          </a:p>
          <a:p>
            <a:pPr marL="34290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камешками,</a:t>
            </a:r>
            <a:r>
              <a:rPr sz="3200" spc="-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мячами,</a:t>
            </a:r>
            <a:r>
              <a:rPr sz="3200" spc="-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игра</a:t>
            </a:r>
            <a:r>
              <a:rPr sz="32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«Воробушки»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54497"/>
            <a:ext cx="7977115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КРИТЕРИИ</a:t>
            </a:r>
            <a:r>
              <a:rPr sz="3200" spc="-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ОЦЕНКИ</a:t>
            </a:r>
            <a:r>
              <a:rPr sz="3200" spc="-2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-6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РЕЗУЛЬТАТОВ</a:t>
            </a:r>
            <a:r>
              <a:rPr sz="3200" spc="4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1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2</a:t>
            </a:r>
            <a:r>
              <a:rPr sz="32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</a:t>
            </a:r>
            <a:r>
              <a:rPr sz="3200" spc="-3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ГО</a:t>
            </a:r>
            <a:r>
              <a:rPr sz="3200" spc="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3164" y="1598746"/>
            <a:ext cx="6844337" cy="96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0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•Хорошее</a:t>
            </a:r>
            <a:r>
              <a:rPr sz="3400" spc="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настроение</a:t>
            </a:r>
            <a:r>
              <a:rPr sz="3400" spc="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каждого</a:t>
            </a:r>
          </a:p>
          <a:p>
            <a:pPr marL="286511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3400" spc="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</a:t>
            </a:r>
            <a:r>
              <a:rPr sz="34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течение</a:t>
            </a:r>
            <a:r>
              <a:rPr sz="3400" spc="3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всего</a:t>
            </a:r>
            <a:r>
              <a:rPr sz="34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времени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3164" y="3042863"/>
            <a:ext cx="7215699" cy="96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•Проявление</a:t>
            </a:r>
            <a:r>
              <a:rPr sz="3400" spc="3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детьми,</a:t>
            </a:r>
            <a:r>
              <a:rPr sz="3400" spc="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родителями</a:t>
            </a:r>
          </a:p>
          <a:p>
            <a:pPr marL="286511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интереса</a:t>
            </a:r>
            <a:r>
              <a:rPr sz="3400" spc="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4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деятельности</a:t>
            </a:r>
            <a:r>
              <a:rPr sz="3400" spc="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3164" y="4486980"/>
            <a:ext cx="7232390" cy="96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•Активное</a:t>
            </a:r>
            <a:r>
              <a:rPr sz="34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участие</a:t>
            </a:r>
            <a:r>
              <a:rPr sz="3400" spc="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некоторых</a:t>
            </a:r>
            <a:r>
              <a:rPr sz="3400" spc="4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детей</a:t>
            </a:r>
            <a:r>
              <a:rPr sz="34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</a:t>
            </a:r>
          </a:p>
          <a:p>
            <a:pPr marL="286511" marR="0">
              <a:lnSpc>
                <a:spcPts val="3467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совместных</a:t>
            </a:r>
            <a:r>
              <a:rPr sz="3400" spc="3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</a:t>
            </a:r>
            <a:r>
              <a:rPr sz="34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педагогом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играх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8134225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ШКА</a:t>
            </a:r>
            <a:r>
              <a:rPr sz="3600" spc="-74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ЛА</a:t>
            </a:r>
            <a:r>
              <a:rPr sz="3600" spc="-2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ОЦЕНКИ</a:t>
            </a:r>
            <a:r>
              <a:rPr sz="3600" spc="2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ПОВЕДЕНИЯ</a:t>
            </a:r>
            <a:r>
              <a:rPr sz="3600" spc="5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РЕБЕНКА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16505"/>
            <a:ext cx="2848536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баллы</a:t>
            </a:r>
            <a:r>
              <a:rPr sz="2400" spc="3064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поведение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3018" y="2105709"/>
            <a:ext cx="7384720" cy="44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  <a:r>
              <a:rPr sz="2800" spc="419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Активен</a:t>
            </a:r>
            <a:r>
              <a:rPr sz="24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общении,</a:t>
            </a:r>
            <a:r>
              <a:rPr sz="24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сам</a:t>
            </a:r>
            <a:r>
              <a:rPr sz="24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обращается</a:t>
            </a:r>
            <a:r>
              <a:rPr sz="2400" spc="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</a:t>
            </a:r>
            <a:r>
              <a:rPr sz="24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педагогу,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3319" y="2471469"/>
            <a:ext cx="4273819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охотно</a:t>
            </a:r>
            <a:r>
              <a:rPr sz="24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выполняет</a:t>
            </a:r>
            <a:r>
              <a:rPr sz="2400" spc="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его</a:t>
            </a:r>
            <a:r>
              <a:rPr sz="24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указания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018" y="3053891"/>
            <a:ext cx="8111220" cy="44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  <a:r>
              <a:rPr sz="2800" spc="419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Охотно</a:t>
            </a:r>
            <a:r>
              <a:rPr sz="2400" spc="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отвечает</a:t>
            </a:r>
            <a:r>
              <a:rPr sz="2400" spc="4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педагогу,</a:t>
            </a:r>
            <a:r>
              <a:rPr sz="2400" spc="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выполняет </a:t>
            </a:r>
            <a:r>
              <a:rPr sz="24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его</a:t>
            </a:r>
            <a:r>
              <a:rPr sz="24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указания, но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3319" y="3419753"/>
            <a:ext cx="4087507" cy="38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сам инициативу</a:t>
            </a:r>
            <a:r>
              <a:rPr sz="2400" spc="4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 проявляет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3018" y="4002454"/>
            <a:ext cx="7719636" cy="44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3</a:t>
            </a:r>
            <a:r>
              <a:rPr sz="2800" spc="419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 сразу </a:t>
            </a:r>
            <a:r>
              <a:rPr sz="2400" spc="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вступает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в контакт</a:t>
            </a:r>
            <a:r>
              <a:rPr sz="2400" spc="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педагогом, не </a:t>
            </a:r>
            <a:r>
              <a:rPr sz="24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всегда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63319" y="4368215"/>
            <a:ext cx="3641359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реагирует</a:t>
            </a:r>
            <a:r>
              <a:rPr sz="2400" spc="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</a:t>
            </a:r>
            <a:r>
              <a:rPr sz="24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его</a:t>
            </a:r>
            <a:r>
              <a:rPr sz="2400" spc="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указания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3018" y="4950738"/>
            <a:ext cx="8120497" cy="127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</a:t>
            </a:r>
            <a:r>
              <a:rPr sz="2800" spc="419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Взаимодействует</a:t>
            </a:r>
            <a:r>
              <a:rPr sz="2400" spc="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педагогом кратковременно,</a:t>
            </a:r>
            <a:r>
              <a:rPr sz="2400" spc="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редко</a:t>
            </a:r>
          </a:p>
          <a:p>
            <a:pPr marL="0" marR="0">
              <a:lnSpc>
                <a:spcPts val="3172"/>
              </a:lnSpc>
              <a:spcBef>
                <a:spcPts val="332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</a:t>
            </a:r>
            <a:r>
              <a:rPr sz="2800" spc="4196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Отказывается</a:t>
            </a:r>
            <a:r>
              <a:rPr sz="2400" spc="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</a:t>
            </a:r>
            <a:r>
              <a:rPr sz="2400" spc="5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общения с педагогом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74176"/>
            <a:ext cx="8432797" cy="45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2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КАРТА</a:t>
            </a:r>
            <a:r>
              <a:rPr sz="29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ВЗАИМОДЕЙСТВИЯ</a:t>
            </a:r>
            <a:r>
              <a:rPr sz="2900" spc="-2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9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РЕБЕНКА</a:t>
            </a:r>
            <a:r>
              <a:rPr sz="2900" spc="-3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29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С ПЕДАГОГОМ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8174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7234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5915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14849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3529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2590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21269" y="3765079"/>
            <a:ext cx="28645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92414" y="3765079"/>
            <a:ext cx="481376" cy="1415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3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4,3</a:t>
            </a:r>
          </a:p>
          <a:p>
            <a:pPr marL="1523" marR="0">
              <a:lnSpc>
                <a:spcPts val="2040"/>
              </a:lnSpc>
              <a:spcBef>
                <a:spcPts val="67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1,6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5404267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ОРИЕНТИР</a:t>
            </a:r>
            <a:r>
              <a:rPr sz="3600" spc="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ТРЕТЬЕГО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7920296" cy="987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Предоставить</a:t>
            </a:r>
            <a:r>
              <a:rPr sz="3200" spc="-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детям,</a:t>
            </a:r>
            <a:r>
              <a:rPr sz="3200" spc="-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находящимся на </a:t>
            </a: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IV</a:t>
            </a:r>
            <a:r>
              <a:rPr sz="3200" spc="-13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</a:t>
            </a:r>
          </a:p>
          <a:p>
            <a:pPr marL="34290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выше</a:t>
            </a:r>
            <a:r>
              <a:rPr sz="32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ступенях,</a:t>
            </a:r>
            <a:r>
              <a:rPr sz="3200" spc="-3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возможность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2597597"/>
            <a:ext cx="7638601" cy="98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взаимодействовать</a:t>
            </a:r>
            <a:r>
              <a:rPr sz="32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педагогом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при</a:t>
            </a:r>
          </a:p>
          <a:p>
            <a:pPr marL="0" marR="0">
              <a:lnSpc>
                <a:spcPts val="3635"/>
              </a:lnSpc>
              <a:spcBef>
                <a:spcPts val="25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непродолжительном</a:t>
            </a:r>
            <a:r>
              <a:rPr sz="3200" spc="-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отсутствии</a:t>
            </a:r>
            <a:r>
              <a:rPr sz="3200" spc="-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родителей.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256090"/>
            <a:ext cx="7950510" cy="1475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Дети,</a:t>
            </a:r>
            <a:r>
              <a:rPr sz="32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находящиеся</a:t>
            </a:r>
            <a:r>
              <a:rPr sz="32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</a:t>
            </a: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III</a:t>
            </a:r>
            <a:r>
              <a:rPr sz="3200" spc="-18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ниже</a:t>
            </a:r>
            <a:r>
              <a:rPr sz="3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ступени</a:t>
            </a:r>
          </a:p>
          <a:p>
            <a:pPr marL="342900" marR="0">
              <a:lnSpc>
                <a:spcPts val="3632"/>
              </a:lnSpc>
              <a:spcBef>
                <a:spcPts val="25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приходят</a:t>
            </a:r>
            <a:r>
              <a:rPr sz="32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вместе с родителями</a:t>
            </a: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9.30</a:t>
            </a:r>
            <a:r>
              <a:rPr sz="3200" spc="-1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на</a:t>
            </a:r>
          </a:p>
          <a:p>
            <a:pPr marL="34290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прогулку.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484016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ЗАДАЧИ</a:t>
            </a:r>
            <a:r>
              <a:rPr sz="3600" spc="4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ТРЕТЬЕГО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2821" y="1656400"/>
            <a:ext cx="5829878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</a:t>
            </a:r>
            <a:r>
              <a:rPr sz="3200" spc="-67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Укреплять</a:t>
            </a:r>
            <a:r>
              <a:rPr sz="3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ситуативно</a:t>
            </a: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деловые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29332" y="2071029"/>
            <a:ext cx="5571273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отношения</a:t>
            </a:r>
            <a:r>
              <a:rPr sz="3200" spc="-2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педагогов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с детьми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716" y="2135554"/>
            <a:ext cx="420692" cy="3629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</a:t>
            </a:r>
          </a:p>
          <a:p>
            <a:pPr marL="0" marR="0">
              <a:lnSpc>
                <a:spcPts val="4081"/>
              </a:lnSpc>
              <a:spcBef>
                <a:spcPts val="8013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2</a:t>
            </a:r>
          </a:p>
          <a:p>
            <a:pPr marL="0" marR="0">
              <a:lnSpc>
                <a:spcPts val="4081"/>
              </a:lnSpc>
              <a:spcBef>
                <a:spcPts val="8014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2821" y="3192973"/>
            <a:ext cx="7021432" cy="91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•Наблюдать</a:t>
            </a:r>
            <a:r>
              <a:rPr sz="3200" spc="-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 поведением</a:t>
            </a:r>
            <a:r>
              <a:rPr sz="3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 в</a:t>
            </a:r>
          </a:p>
          <a:p>
            <a:pPr marL="286511" marR="0">
              <a:lnSpc>
                <a:spcPts val="326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отсутствии</a:t>
            </a:r>
            <a:r>
              <a:rPr sz="32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2821" y="4729165"/>
            <a:ext cx="7180656" cy="91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•Познакомить</a:t>
            </a:r>
            <a:r>
              <a:rPr sz="3200" spc="-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родителей</a:t>
            </a:r>
            <a:r>
              <a:rPr sz="3200" spc="-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элементами</a:t>
            </a:r>
          </a:p>
          <a:p>
            <a:pPr marL="286511" marR="0">
              <a:lnSpc>
                <a:spcPts val="326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методики проведения</a:t>
            </a:r>
            <a:r>
              <a:rPr sz="3200" spc="-2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прогулки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455115"/>
            <a:ext cx="4301203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ПЛАН</a:t>
            </a:r>
            <a:r>
              <a:rPr sz="3600" spc="1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ТРЕТЬЕГО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424214"/>
            <a:ext cx="8526042" cy="483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3000" spc="-78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7.50</a:t>
            </a:r>
            <a:r>
              <a:rPr sz="3000" spc="67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  <a:r>
              <a:rPr sz="30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5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8.15</a:t>
            </a:r>
            <a:r>
              <a:rPr sz="3000" spc="5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Встреча семейных</a:t>
            </a:r>
            <a:r>
              <a:rPr sz="3000" spc="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пар,</a:t>
            </a:r>
            <a:r>
              <a:rPr sz="30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знакомство</a:t>
            </a:r>
          </a:p>
          <a:p>
            <a:pPr marL="342900" marR="0">
              <a:lnSpc>
                <a:spcPts val="3401"/>
              </a:lnSpc>
              <a:spcBef>
                <a:spcPts val="200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взрослых, бывших</a:t>
            </a:r>
            <a:r>
              <a:rPr sz="30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разных подгруппах</a:t>
            </a:r>
          </a:p>
          <a:p>
            <a:pPr marL="0" marR="0">
              <a:lnSpc>
                <a:spcPts val="3401"/>
              </a:lnSpc>
              <a:spcBef>
                <a:spcPts val="594"/>
              </a:spcBef>
              <a:spcAft>
                <a:spcPts val="0"/>
              </a:spcAft>
            </a:pPr>
            <a:r>
              <a:rPr sz="3000" spc="-51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8.15</a:t>
            </a:r>
            <a:r>
              <a:rPr sz="3000" spc="5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  <a:r>
              <a:rPr sz="30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8.20</a:t>
            </a:r>
            <a:r>
              <a:rPr sz="30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Зарядка (с погремушками)</a:t>
            </a:r>
          </a:p>
          <a:p>
            <a:pPr marL="0" marR="0">
              <a:lnSpc>
                <a:spcPts val="3404"/>
              </a:lnSpc>
              <a:spcBef>
                <a:spcPts val="594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8.20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8.40 Завтрак,</a:t>
            </a:r>
            <a:r>
              <a:rPr sz="30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выход</a:t>
            </a:r>
            <a:r>
              <a:rPr sz="30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 в раздевалку</a:t>
            </a:r>
          </a:p>
          <a:p>
            <a:pPr marL="342900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</a:t>
            </a:r>
            <a:r>
              <a:rPr sz="30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согласии</a:t>
            </a:r>
            <a:r>
              <a:rPr sz="3000" spc="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ребенка</a:t>
            </a:r>
          </a:p>
          <a:p>
            <a:pPr marL="0" marR="0">
              <a:lnSpc>
                <a:spcPts val="3401"/>
              </a:lnSpc>
              <a:spcBef>
                <a:spcPts val="606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8.40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</a:t>
            </a:r>
            <a:r>
              <a:rPr sz="3000" spc="-6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9.10</a:t>
            </a:r>
            <a:r>
              <a:rPr sz="3000" spc="6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Комплексная игра «На </a:t>
            </a:r>
            <a:r>
              <a:rPr sz="30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автобусе</a:t>
            </a:r>
            <a:r>
              <a:rPr sz="30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</a:t>
            </a:r>
          </a:p>
          <a:p>
            <a:pPr marL="342900" marR="0">
              <a:lnSpc>
                <a:spcPts val="3404"/>
              </a:lnSpc>
              <a:spcBef>
                <a:spcPts val="199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зоопарк», </a:t>
            </a:r>
            <a:r>
              <a:rPr sz="30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переход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к самостоятельным</a:t>
            </a:r>
            <a:r>
              <a:rPr sz="3000" spc="3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играм</a:t>
            </a:r>
          </a:p>
          <a:p>
            <a:pPr marL="0" marR="0">
              <a:lnSpc>
                <a:spcPts val="3401"/>
              </a:lnSpc>
              <a:spcBef>
                <a:spcPts val="594"/>
              </a:spcBef>
              <a:spcAft>
                <a:spcPts val="0"/>
              </a:spcAft>
            </a:pPr>
            <a:r>
              <a:rPr sz="3000" spc="-67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9.10</a:t>
            </a:r>
            <a:r>
              <a:rPr sz="3000" spc="66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9.20 Рассказывание</a:t>
            </a:r>
            <a:r>
              <a:rPr sz="30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сказки</a:t>
            </a:r>
            <a:r>
              <a:rPr sz="30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4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«Теремок»</a:t>
            </a:r>
          </a:p>
          <a:p>
            <a:pPr marL="0" marR="0">
              <a:lnSpc>
                <a:spcPts val="3401"/>
              </a:lnSpc>
              <a:spcBef>
                <a:spcPts val="594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8.20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9.20 </a:t>
            </a:r>
            <a:r>
              <a:rPr sz="30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Консультация</a:t>
            </a:r>
            <a:r>
              <a:rPr sz="30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психолога и методиста</a:t>
            </a:r>
          </a:p>
          <a:p>
            <a:pPr marL="342900" marR="0">
              <a:lnSpc>
                <a:spcPts val="3404"/>
              </a:lnSpc>
              <a:spcBef>
                <a:spcPts val="198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для родителей (в раздевалке)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665" y="570312"/>
            <a:ext cx="8044694" cy="61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30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ФАЗЫ</a:t>
            </a:r>
            <a:r>
              <a:rPr sz="4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4000" spc="-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АДАПТАЦИИ</a:t>
            </a:r>
            <a:r>
              <a:rPr sz="4000" spc="4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4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КАК ПРОЦЕССА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6331" y="2125877"/>
            <a:ext cx="1800518" cy="38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Острая</a:t>
            </a:r>
            <a:r>
              <a:rPr sz="2400" spc="-3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фаза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6766" y="3574845"/>
            <a:ext cx="1537985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Подострая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24042" y="3790999"/>
            <a:ext cx="2004024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Дезадаптация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94050" y="4006112"/>
            <a:ext cx="801299" cy="38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фаза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3965" y="5300267"/>
            <a:ext cx="2401937" cy="69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Компенсаторная</a:t>
            </a:r>
          </a:p>
          <a:p>
            <a:pPr marL="797077" marR="0">
              <a:lnSpc>
                <a:spcPts val="2448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фаза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3230" y="5300267"/>
            <a:ext cx="1594246" cy="69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Фаза</a:t>
            </a:r>
          </a:p>
          <a:p>
            <a:pPr marL="0" marR="0">
              <a:lnSpc>
                <a:spcPts val="2448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истощения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455115"/>
            <a:ext cx="4301203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ПЛАН</a:t>
            </a:r>
            <a:r>
              <a:rPr sz="3600" spc="1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ТРЕТЬЕГО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353759"/>
            <a:ext cx="8341752" cy="5194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9.20</a:t>
            </a:r>
            <a:r>
              <a:rPr sz="3200" spc="77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Подготовка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прогулке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с участием</a:t>
            </a:r>
          </a:p>
          <a:p>
            <a:pPr marL="343204" marR="0">
              <a:lnSpc>
                <a:spcPts val="3632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родителей</a:t>
            </a:r>
          </a:p>
          <a:p>
            <a:pPr marL="0" marR="0">
              <a:lnSpc>
                <a:spcPts val="3632"/>
              </a:lnSpc>
              <a:spcBef>
                <a:spcPts val="60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9.30</a:t>
            </a:r>
            <a:r>
              <a:rPr sz="3200" spc="77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Рисование</a:t>
            </a:r>
            <a:r>
              <a:rPr sz="3200" spc="-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палочками на песке,</a:t>
            </a:r>
            <a:r>
              <a:rPr sz="32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встреча</a:t>
            </a:r>
          </a:p>
          <a:p>
            <a:pPr marL="343204" marR="0">
              <a:lnSpc>
                <a:spcPts val="3632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приходящих семейных</a:t>
            </a: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пар</a:t>
            </a:r>
          </a:p>
          <a:p>
            <a:pPr marL="0" marR="0">
              <a:lnSpc>
                <a:spcPts val="3635"/>
              </a:lnSpc>
              <a:spcBef>
                <a:spcPts val="604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9.45</a:t>
            </a:r>
            <a:r>
              <a:rPr sz="3200" spc="77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Игровые</a:t>
            </a: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упражнения</a:t>
            </a:r>
            <a:r>
              <a:rPr sz="3200" spc="-3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обручем</a:t>
            </a:r>
          </a:p>
          <a:p>
            <a:pPr marL="0" marR="0">
              <a:lnSpc>
                <a:spcPts val="3632"/>
              </a:lnSpc>
              <a:spcBef>
                <a:spcPts val="614"/>
              </a:spcBef>
              <a:spcAft>
                <a:spcPts val="0"/>
              </a:spcAft>
            </a:pPr>
            <a:r>
              <a:rPr sz="3200" spc="-6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10.15</a:t>
            </a:r>
            <a:r>
              <a:rPr sz="3200" spc="83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Игровые</a:t>
            </a:r>
            <a:r>
              <a:rPr sz="3200" spc="-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действия</a:t>
            </a: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зеркальцами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(в</a:t>
            </a:r>
          </a:p>
          <a:p>
            <a:pPr marL="343204" marR="0">
              <a:lnSpc>
                <a:spcPts val="3632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пасмурную погоду</a:t>
            </a:r>
            <a:r>
              <a:rPr sz="32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с султанчиками)</a:t>
            </a:r>
          </a:p>
          <a:p>
            <a:pPr marL="0" marR="0">
              <a:lnSpc>
                <a:spcPts val="3635"/>
              </a:lnSpc>
              <a:spcBef>
                <a:spcPts val="603"/>
              </a:spcBef>
              <a:spcAft>
                <a:spcPts val="0"/>
              </a:spcAft>
            </a:pP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10.30</a:t>
            </a:r>
            <a:r>
              <a:rPr sz="3200" spc="79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«Солнышко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дождик»</a:t>
            </a:r>
          </a:p>
          <a:p>
            <a:pPr marL="0" marR="0">
              <a:lnSpc>
                <a:spcPts val="3632"/>
              </a:lnSpc>
              <a:spcBef>
                <a:spcPts val="653"/>
              </a:spcBef>
              <a:spcAft>
                <a:spcPts val="0"/>
              </a:spcAft>
            </a:pP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10.45</a:t>
            </a:r>
            <a:r>
              <a:rPr sz="3200" spc="79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желающими</a:t>
            </a: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 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</a:t>
            </a:r>
            <a:r>
              <a:rPr sz="32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сказке «Репка»</a:t>
            </a:r>
          </a:p>
          <a:p>
            <a:pPr marL="0" marR="0">
              <a:lnSpc>
                <a:spcPts val="3635"/>
              </a:lnSpc>
              <a:spcBef>
                <a:spcPts val="615"/>
              </a:spcBef>
              <a:spcAft>
                <a:spcPts val="0"/>
              </a:spcAft>
            </a:pP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11.00</a:t>
            </a:r>
            <a:r>
              <a:rPr sz="3200" spc="79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Хороводные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игры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  <a:r>
              <a:rPr sz="32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родителями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4302138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ПЛАН ТРЕТЬЕГО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7629541" cy="147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7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11.10</a:t>
            </a:r>
            <a:r>
              <a:rPr sz="3200" spc="4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«Поезд»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едет</a:t>
            </a:r>
            <a:r>
              <a:rPr sz="32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д/с, переодевание</a:t>
            </a:r>
            <a:r>
              <a:rPr sz="3200" spc="-3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</a:p>
          <a:p>
            <a:pPr marL="34290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участием</a:t>
            </a:r>
            <a:r>
              <a:rPr sz="3200" spc="-3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родителей,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согласия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ребенка</a:t>
            </a:r>
          </a:p>
          <a:p>
            <a:pPr marL="34290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родитель остается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ждать в раздевалке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3182915"/>
            <a:ext cx="7429793" cy="987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11.30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Обед. Заполнение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«Адаптационной</a:t>
            </a:r>
          </a:p>
          <a:p>
            <a:pPr marL="34290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карты»</a:t>
            </a: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совместно</a:t>
            </a:r>
            <a:r>
              <a:rPr sz="32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родителями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256090"/>
            <a:ext cx="3405629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12.00</a:t>
            </a:r>
            <a:r>
              <a:rPr sz="3200" spc="-3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Уход</a:t>
            </a:r>
            <a:r>
              <a:rPr sz="32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домой.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40" y="5426801"/>
            <a:ext cx="7555090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основании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наблюдений третьего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дня</a:t>
            </a:r>
            <a:r>
              <a:rPr sz="32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140" y="5914507"/>
            <a:ext cx="6973901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рекомендации</a:t>
            </a:r>
            <a:r>
              <a:rPr sz="3200" spc="-3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 регламент</a:t>
            </a:r>
            <a:r>
              <a:rPr sz="3200" spc="-67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</a:t>
            </a:r>
            <a:r>
              <a:rPr sz="3200" spc="-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4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spc="-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го</a:t>
            </a:r>
            <a:r>
              <a:rPr sz="3200" spc="3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дня.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54497"/>
            <a:ext cx="7977115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КРИТЕРИИ</a:t>
            </a:r>
            <a:r>
              <a:rPr sz="3200" spc="-1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ОЦЕНКИ</a:t>
            </a:r>
            <a:r>
              <a:rPr sz="3200" spc="-2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-6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РЕЗУЛЬТАТОВ</a:t>
            </a:r>
            <a:r>
              <a:rPr sz="3200" spc="4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1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3</a:t>
            </a:r>
            <a:r>
              <a:rPr sz="32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</a:t>
            </a:r>
            <a:r>
              <a:rPr sz="3200" spc="-3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ГО</a:t>
            </a:r>
            <a:r>
              <a:rPr sz="3200" spc="2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5940" y="1653584"/>
            <a:ext cx="6843696" cy="96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3"/>
              </a:lnSpc>
              <a:spcBef>
                <a:spcPts val="0"/>
              </a:spcBef>
              <a:spcAft>
                <a:spcPts val="0"/>
              </a:spcAft>
            </a:pPr>
            <a:r>
              <a:rPr sz="34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•Хорошее</a:t>
            </a:r>
            <a:r>
              <a:rPr sz="3400" spc="2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настроение</a:t>
            </a:r>
            <a:r>
              <a:rPr sz="3400" spc="3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каждого</a:t>
            </a:r>
          </a:p>
          <a:p>
            <a:pPr marL="286511" marR="0">
              <a:lnSpc>
                <a:spcPts val="347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3400" spc="3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</a:t>
            </a:r>
            <a:r>
              <a:rPr sz="34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течение</a:t>
            </a:r>
            <a:r>
              <a:rPr sz="3400" spc="4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всего</a:t>
            </a:r>
            <a:r>
              <a:rPr sz="3400" spc="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времени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5940" y="3260795"/>
            <a:ext cx="7215699" cy="96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•Проявление</a:t>
            </a:r>
            <a:r>
              <a:rPr sz="3400" spc="3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детьми,</a:t>
            </a:r>
            <a:r>
              <a:rPr sz="3400" spc="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родителями</a:t>
            </a:r>
          </a:p>
          <a:p>
            <a:pPr marL="286511" marR="0">
              <a:lnSpc>
                <a:spcPts val="347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интереса</a:t>
            </a:r>
            <a:r>
              <a:rPr sz="3400" spc="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4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деятельности</a:t>
            </a:r>
            <a:r>
              <a:rPr sz="3400" spc="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4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8917" y="4987699"/>
            <a:ext cx="6030336" cy="413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5"/>
              </a:lnSpc>
              <a:spcBef>
                <a:spcPts val="0"/>
              </a:spcBef>
              <a:spcAft>
                <a:spcPts val="0"/>
              </a:spcAft>
            </a:pPr>
            <a:r>
              <a:rPr sz="2600" spc="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•Активное</a:t>
            </a:r>
            <a:r>
              <a:rPr sz="2600" spc="-2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участие детей в</a:t>
            </a:r>
            <a:r>
              <a:rPr sz="26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совместных</a:t>
            </a:r>
            <a:r>
              <a:rPr sz="2600" spc="-3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6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77517" y="5326634"/>
            <a:ext cx="6507392" cy="39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педагогом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играх</a:t>
            </a:r>
            <a:r>
              <a:rPr sz="2500" spc="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(групповых</a:t>
            </a:r>
            <a:r>
              <a:rPr sz="24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индивидуальных)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3797185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ЧЕТВЕРТЫЙ ДЕНЬ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1958"/>
            <a:ext cx="5213674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Ориентиры</a:t>
            </a:r>
            <a:r>
              <a:rPr sz="32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</a:t>
            </a:r>
            <a:r>
              <a:rPr sz="3200" spc="-15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задачи</a:t>
            </a:r>
            <a:r>
              <a:rPr sz="3200" spc="-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4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те</a:t>
            </a:r>
            <a:r>
              <a:rPr sz="3200" spc="3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же.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2283653"/>
            <a:ext cx="7824670" cy="147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Дети,</a:t>
            </a:r>
            <a:r>
              <a:rPr sz="32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находящиеся</a:t>
            </a:r>
            <a:r>
              <a:rPr sz="3200" spc="-1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</a:t>
            </a: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IV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выше</a:t>
            </a:r>
            <a:r>
              <a:rPr sz="3200" spc="-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ступени,</a:t>
            </a:r>
          </a:p>
          <a:p>
            <a:pPr marL="342900" marR="0">
              <a:lnSpc>
                <a:spcPts val="3632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приходят</a:t>
            </a:r>
            <a:r>
              <a:rPr sz="32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вместе с родителями</a:t>
            </a:r>
            <a:r>
              <a:rPr sz="3200" spc="-2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к 8 часам,</a:t>
            </a:r>
          </a:p>
          <a:p>
            <a:pPr marL="342900" marR="0">
              <a:lnSpc>
                <a:spcPts val="3635"/>
              </a:lnSpc>
              <a:spcBef>
                <a:spcPts val="20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остальные</a:t>
            </a: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– к 9.30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3920810"/>
            <a:ext cx="8507744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2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Родители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детей,</a:t>
            </a:r>
            <a:r>
              <a:rPr sz="3200" spc="-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находящихся на </a:t>
            </a: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V-VI </a:t>
            </a:r>
            <a:r>
              <a:rPr sz="32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ступени,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4408465"/>
            <a:ext cx="7068962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 вовлекаются</a:t>
            </a:r>
            <a:r>
              <a:rPr sz="32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режимные</a:t>
            </a:r>
            <a:r>
              <a:rPr sz="32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процессы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3797185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ЧЕТВЕРТЫЙ ДЕНЬ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353120"/>
            <a:ext cx="4611436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</a:t>
            </a:r>
            <a:r>
              <a:rPr sz="30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зарядки </a:t>
            </a:r>
            <a:r>
              <a:rPr sz="3000" spc="-4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тот</a:t>
            </a:r>
            <a:r>
              <a:rPr sz="3000" spc="4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же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2" y="1902014"/>
            <a:ext cx="7841316" cy="1567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Введение правила</a:t>
            </a:r>
            <a:r>
              <a:rPr sz="30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подгруппового</a:t>
            </a:r>
            <a:r>
              <a:rPr sz="30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умывания</a:t>
            </a:r>
          </a:p>
          <a:p>
            <a:pPr marL="0" marR="0">
              <a:lnSpc>
                <a:spcPts val="3401"/>
              </a:lnSpc>
              <a:spcBef>
                <a:spcPts val="91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Комплексная игра «Поездка</a:t>
            </a:r>
            <a:r>
              <a:rPr sz="30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</a:t>
            </a:r>
            <a:r>
              <a:rPr sz="30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театр»</a:t>
            </a:r>
          </a:p>
          <a:p>
            <a:pPr marL="0" marR="0">
              <a:lnSpc>
                <a:spcPts val="3401"/>
              </a:lnSpc>
              <a:spcBef>
                <a:spcPts val="91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Рассказывание</a:t>
            </a:r>
            <a:r>
              <a:rPr sz="30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сказки</a:t>
            </a:r>
            <a:r>
              <a:rPr sz="30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«Репка»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342" y="3548035"/>
            <a:ext cx="7833622" cy="2665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Для родителей</a:t>
            </a:r>
            <a:r>
              <a:rPr sz="30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раздевалке </a:t>
            </a:r>
            <a:r>
              <a:rPr sz="30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консультация</a:t>
            </a:r>
          </a:p>
          <a:p>
            <a:pPr marL="0" marR="0">
              <a:lnSpc>
                <a:spcPts val="3401"/>
              </a:lnSpc>
              <a:spcBef>
                <a:spcPts val="91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песочнице –</a:t>
            </a:r>
            <a:r>
              <a:rPr sz="30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кубики, дощечки, «животные»</a:t>
            </a:r>
          </a:p>
          <a:p>
            <a:pPr marL="0" marR="0">
              <a:lnSpc>
                <a:spcPts val="3404"/>
              </a:lnSpc>
              <a:spcBef>
                <a:spcPts val="91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Инд.</a:t>
            </a:r>
            <a:r>
              <a:rPr sz="30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игровые упражнения</a:t>
            </a:r>
            <a:r>
              <a:rPr sz="30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мячами</a:t>
            </a:r>
          </a:p>
          <a:p>
            <a:pPr marL="0" marR="0">
              <a:lnSpc>
                <a:spcPts val="3401"/>
              </a:lnSpc>
              <a:spcBef>
                <a:spcPts val="96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</a:t>
            </a:r>
            <a:r>
              <a:rPr sz="30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 ветром (султанчики)</a:t>
            </a:r>
          </a:p>
          <a:p>
            <a:pPr marL="0" marR="0">
              <a:lnSpc>
                <a:spcPts val="3401"/>
              </a:lnSpc>
              <a:spcBef>
                <a:spcPts val="918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4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Хороводные игры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7008302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КРИТЕРИИ</a:t>
            </a:r>
            <a:r>
              <a:rPr sz="3600" spc="3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ОЦЕНКИ</a:t>
            </a:r>
            <a:r>
              <a:rPr sz="3600" spc="2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7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РЕЗУЛЬТАТОВ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1621958"/>
            <a:ext cx="6826911" cy="1670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2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основе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анализа</a:t>
            </a: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данных</a:t>
            </a:r>
          </a:p>
          <a:p>
            <a:pPr marL="0" marR="0">
              <a:lnSpc>
                <a:spcPts val="3632"/>
              </a:lnSpc>
              <a:spcBef>
                <a:spcPts val="974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индивидуальных</a:t>
            </a:r>
            <a:r>
              <a:rPr sz="32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адаптационных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карт:</a:t>
            </a:r>
          </a:p>
          <a:p>
            <a:pPr marL="0" marR="0">
              <a:lnSpc>
                <a:spcPts val="3632"/>
              </a:lnSpc>
              <a:spcBef>
                <a:spcPts val="1025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средний</a:t>
            </a:r>
            <a:r>
              <a:rPr sz="32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балл</a:t>
            </a:r>
            <a:r>
              <a:rPr sz="32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 день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282956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ПЯТЫЙ ДЕНЬ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497140"/>
            <a:ext cx="8612702" cy="1429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Родители</a:t>
            </a:r>
            <a:r>
              <a:rPr sz="3100" spc="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которые</a:t>
            </a:r>
            <a:r>
              <a:rPr sz="31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предыдущие два</a:t>
            </a:r>
            <a:r>
              <a:rPr sz="31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дня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спокойно</a:t>
            </a:r>
            <a:r>
              <a:rPr sz="3100" spc="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оставались</a:t>
            </a:r>
            <a:r>
              <a:rPr sz="3100" spc="5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группе,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уходят</a:t>
            </a:r>
            <a:r>
              <a:rPr sz="31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после</a:t>
            </a:r>
          </a:p>
          <a:p>
            <a:pPr marL="342900" marR="0">
              <a:lnSpc>
                <a:spcPts val="3512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завтрака, </a:t>
            </a:r>
            <a:r>
              <a:rPr sz="31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имея</a:t>
            </a:r>
            <a:r>
              <a:rPr sz="3100" spc="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сотовую</a:t>
            </a:r>
            <a:r>
              <a:rPr sz="3100" spc="4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связь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3009202"/>
            <a:ext cx="8038004" cy="1429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Из них: родители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находящихся</a:t>
            </a:r>
            <a:r>
              <a:rPr sz="3100" spc="5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IV-V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ступени,</a:t>
            </a:r>
            <a:r>
              <a:rPr sz="3100" spc="-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приходят к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концу</a:t>
            </a:r>
            <a:r>
              <a:rPr sz="31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прогулки;</a:t>
            </a:r>
            <a:r>
              <a:rPr sz="3100" spc="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V-VI</a:t>
            </a:r>
          </a:p>
          <a:p>
            <a:pPr marL="342900" marR="0">
              <a:lnSpc>
                <a:spcPts val="3512"/>
              </a:lnSpc>
              <a:spcBef>
                <a:spcPts val="259"/>
              </a:spcBef>
              <a:spcAft>
                <a:spcPts val="0"/>
              </a:spcAft>
            </a:pP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окончанию</a:t>
            </a:r>
            <a:r>
              <a:rPr sz="3100" spc="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обеда.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521264"/>
            <a:ext cx="7474302" cy="4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Дети, находящиеся</a:t>
            </a:r>
            <a:r>
              <a:rPr sz="3100" spc="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III</a:t>
            </a:r>
            <a:r>
              <a:rPr sz="3100" spc="-17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ниже 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4993805"/>
            <a:ext cx="7402666" cy="48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приходят 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прогулку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вместе</a:t>
            </a:r>
            <a:r>
              <a:rPr sz="3100" spc="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родителями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282956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ПЯТЫЙ ДЕНЬ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714" y="1282105"/>
            <a:ext cx="4991641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</a:t>
            </a:r>
            <a:r>
              <a:rPr sz="32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зарядки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тот</a:t>
            </a:r>
            <a:r>
              <a:rPr sz="3200" spc="3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же.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5714" y="1867601"/>
            <a:ext cx="6764733" cy="108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 «Поездка</a:t>
            </a:r>
            <a:r>
              <a:rPr sz="3200" spc="-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</a:t>
            </a:r>
            <a:r>
              <a:rPr sz="32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автобусе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на 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дачу»</a:t>
            </a:r>
          </a:p>
          <a:p>
            <a:pPr marL="0" marR="0">
              <a:lnSpc>
                <a:spcPts val="3632"/>
              </a:lnSpc>
              <a:spcBef>
                <a:spcPts val="978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Лепка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«Зернышки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для </a:t>
            </a:r>
            <a:r>
              <a:rPr sz="32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петушка»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714" y="3038414"/>
            <a:ext cx="7843064" cy="1413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Одевание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прогулку (без родителей),</a:t>
            </a:r>
            <a:r>
              <a:rPr sz="3200" spc="-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</a:t>
            </a:r>
          </a:p>
          <a:p>
            <a:pPr marL="343204" marR="0">
              <a:lnSpc>
                <a:spcPts val="3632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подгруппам, с приглашением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помощника</a:t>
            </a:r>
          </a:p>
          <a:p>
            <a:pPr marL="343204" marR="0">
              <a:lnSpc>
                <a:spcPts val="3172"/>
              </a:lnSpc>
              <a:spcBef>
                <a:spcPts val="135"/>
              </a:spcBef>
              <a:spcAft>
                <a:spcPts val="0"/>
              </a:spcAft>
            </a:pPr>
            <a:r>
              <a:rPr sz="28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(одевает</a:t>
            </a:r>
            <a:r>
              <a:rPr sz="28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2800" spc="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находящихся</a:t>
            </a:r>
            <a:r>
              <a:rPr sz="28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на </a:t>
            </a:r>
            <a:r>
              <a:rPr sz="28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V-VI </a:t>
            </a:r>
            <a:r>
              <a:rPr sz="28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714" y="4538284"/>
            <a:ext cx="7435421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250" spc="13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Рисование</a:t>
            </a:r>
            <a:r>
              <a:rPr sz="3200" spc="-3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асфальте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«брызгалками»,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8919" y="5123881"/>
            <a:ext cx="7717149" cy="1474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«Солнышко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дождик»,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упражнения</a:t>
            </a:r>
            <a:r>
              <a:rPr sz="32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</a:t>
            </a:r>
          </a:p>
          <a:p>
            <a:pPr marL="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скакалками,</a:t>
            </a:r>
            <a:r>
              <a:rPr sz="32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 за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вороной,</a:t>
            </a:r>
            <a:r>
              <a:rPr sz="32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</a:t>
            </a:r>
          </a:p>
          <a:p>
            <a:pPr marL="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«Вороны»,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песке</a:t>
            </a:r>
            <a:r>
              <a:rPr sz="3200" spc="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дощечки,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машинки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282956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ПЯТЫЙ</a:t>
            </a:r>
            <a:r>
              <a:rPr sz="3600" spc="17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497140"/>
            <a:ext cx="7864824" cy="1429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Дети, находящиеся</a:t>
            </a:r>
            <a:r>
              <a:rPr sz="3100" spc="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V-VI </a:t>
            </a:r>
            <a:r>
              <a:rPr sz="31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ранее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посещавшие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частный</a:t>
            </a:r>
            <a:r>
              <a:rPr sz="3100" spc="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детский</a:t>
            </a:r>
            <a:r>
              <a:rPr sz="31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сад,</a:t>
            </a:r>
            <a:r>
              <a:rPr sz="3100" spc="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могут</a:t>
            </a:r>
          </a:p>
          <a:p>
            <a:pPr marL="343204" marR="0">
              <a:lnSpc>
                <a:spcPts val="3512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остаться</a:t>
            </a:r>
            <a:r>
              <a:rPr sz="31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дневной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сон (2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человека).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009202"/>
            <a:ext cx="8323982" cy="3319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Родители</a:t>
            </a:r>
            <a:r>
              <a:rPr sz="3100" spc="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всех</a:t>
            </a:r>
            <a:r>
              <a:rPr sz="3100" spc="4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впервые остающихся</a:t>
            </a:r>
            <a:r>
              <a:rPr sz="3100" spc="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дневной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сон,</a:t>
            </a:r>
            <a:r>
              <a:rPr sz="31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приходят к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концу</a:t>
            </a:r>
            <a:r>
              <a:rPr sz="31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обеда и </a:t>
            </a:r>
            <a:r>
              <a:rPr sz="3100" spc="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ждут</a:t>
            </a:r>
            <a:r>
              <a:rPr sz="3100" spc="-3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</a:t>
            </a:r>
          </a:p>
          <a:p>
            <a:pPr marL="343204" marR="0">
              <a:lnSpc>
                <a:spcPts val="3512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раздевалке.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Если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ребенок отказывается,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родитель помогает </a:t>
            </a:r>
            <a:r>
              <a:rPr sz="31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уложить</a:t>
            </a:r>
            <a:r>
              <a:rPr sz="3100" spc="3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его</a:t>
            </a:r>
            <a:r>
              <a:rPr sz="31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или уводит</a:t>
            </a:r>
          </a:p>
          <a:p>
            <a:pPr marL="343204" marR="0">
              <a:lnSpc>
                <a:spcPts val="3512"/>
              </a:lnSpc>
              <a:spcBef>
                <a:spcPts val="21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домой. Пока</a:t>
            </a:r>
            <a:r>
              <a:rPr sz="31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ребенок </a:t>
            </a:r>
            <a:r>
              <a:rPr sz="3100" spc="-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спит,</a:t>
            </a:r>
            <a:r>
              <a:rPr sz="3100" spc="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родителям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предлагается</a:t>
            </a:r>
            <a:r>
              <a:rPr sz="31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помочь в </a:t>
            </a:r>
            <a:r>
              <a:rPr sz="31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изготовлении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дидактических</a:t>
            </a:r>
            <a:r>
              <a:rPr sz="3100" spc="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пособий.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6461104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ШЕСТОЙ ДЕНЬ</a:t>
            </a:r>
            <a:r>
              <a:rPr sz="3600" spc="1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ПОНЕДЕЛЬНИК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2336"/>
            <a:ext cx="8460070" cy="1051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Сохраняется</a:t>
            </a:r>
            <a:r>
              <a:rPr sz="3100" spc="4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ориентир</a:t>
            </a:r>
            <a:r>
              <a:rPr sz="31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</a:t>
            </a:r>
            <a:r>
              <a:rPr sz="31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регламент</a:t>
            </a:r>
            <a:r>
              <a:rPr sz="3100" spc="3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пятого</a:t>
            </a:r>
            <a:r>
              <a:rPr sz="31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дня.</a:t>
            </a:r>
          </a:p>
          <a:p>
            <a:pPr marL="0" marR="0">
              <a:lnSpc>
                <a:spcPts val="3510"/>
              </a:lnSpc>
              <a:spcBef>
                <a:spcPts val="953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зарядки «Зайка»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40" y="2756472"/>
            <a:ext cx="6698591" cy="1051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 «К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мишке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в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гости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паровозе»</a:t>
            </a:r>
          </a:p>
          <a:p>
            <a:pPr marL="0" marR="0">
              <a:lnSpc>
                <a:spcPts val="3512"/>
              </a:lnSpc>
              <a:spcBef>
                <a:spcPts val="954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Лепка «Божья коровка»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3890708"/>
            <a:ext cx="7812111" cy="1618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</a:t>
            </a:r>
            <a:r>
              <a:rPr sz="3100" spc="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 ветром. «Ветерок и листик»</a:t>
            </a:r>
          </a:p>
          <a:p>
            <a:pPr marL="0" marR="0">
              <a:lnSpc>
                <a:spcPts val="3512"/>
              </a:lnSpc>
              <a:spcBef>
                <a:spcPts val="953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песке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постройка дорожки из палочек</a:t>
            </a:r>
          </a:p>
          <a:p>
            <a:pPr marL="0" marR="0">
              <a:lnSpc>
                <a:spcPts val="3510"/>
              </a:lnSpc>
              <a:spcBef>
                <a:spcPts val="903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Упражнения</a:t>
            </a:r>
            <a:r>
              <a:rPr sz="3100" spc="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  <a:r>
              <a:rPr sz="31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обручем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2206" y="598117"/>
            <a:ext cx="5605289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ОСТРАЯ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ФАЗА</a:t>
            </a:r>
            <a:r>
              <a:rPr sz="3600" spc="1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АДАПТАЦИИ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455115"/>
            <a:ext cx="5787560" cy="55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РЕГЛАМЕНТ</a:t>
            </a:r>
            <a:r>
              <a:rPr sz="3600" spc="2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СЕДЬМОГО ДНЯ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282484"/>
            <a:ext cx="8228645" cy="299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Воспитатели</a:t>
            </a:r>
            <a:r>
              <a:rPr sz="3100" spc="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работают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посменно.</a:t>
            </a:r>
          </a:p>
          <a:p>
            <a:pPr marL="0" marR="0">
              <a:lnSpc>
                <a:spcPts val="3510"/>
              </a:lnSpc>
              <a:spcBef>
                <a:spcPts val="605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Дети, находящиеся</a:t>
            </a:r>
            <a:r>
              <a:rPr sz="3100" spc="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I 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ступени,</a:t>
            </a:r>
            <a:r>
              <a:rPr sz="31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приходят с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родителями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прогулке</a:t>
            </a:r>
            <a:r>
              <a:rPr sz="31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</a:t>
            </a:r>
            <a:r>
              <a:rPr sz="31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затем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к </a:t>
            </a:r>
            <a:r>
              <a:rPr sz="3100" spc="-10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16</a:t>
            </a:r>
            <a:r>
              <a:rPr sz="3100" spc="10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часам.</a:t>
            </a:r>
          </a:p>
          <a:p>
            <a:pPr marL="0" marR="0">
              <a:lnSpc>
                <a:spcPts val="3512"/>
              </a:lnSpc>
              <a:spcBef>
                <a:spcPts val="656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Все остальные</a:t>
            </a:r>
            <a:r>
              <a:rPr sz="3100" spc="3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дети приходят с </a:t>
            </a:r>
            <a:r>
              <a:rPr sz="31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утра.</a:t>
            </a:r>
          </a:p>
          <a:p>
            <a:pPr marL="0" marR="0">
              <a:lnSpc>
                <a:spcPts val="3510"/>
              </a:lnSpc>
              <a:spcBef>
                <a:spcPts val="617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Родители</a:t>
            </a:r>
            <a:r>
              <a:rPr sz="3100" spc="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находящихся</a:t>
            </a:r>
            <a:r>
              <a:rPr sz="3100" spc="5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II-III</a:t>
            </a:r>
            <a:r>
              <a:rPr sz="3100" spc="-32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ступени,</a:t>
            </a:r>
          </a:p>
          <a:p>
            <a:pPr marL="343204" marR="0">
              <a:lnSpc>
                <a:spcPts val="3512"/>
              </a:lnSpc>
              <a:spcBef>
                <a:spcPts val="209"/>
              </a:spcBef>
              <a:spcAft>
                <a:spcPts val="0"/>
              </a:spcAft>
            </a:pPr>
            <a:r>
              <a:rPr sz="31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включаются</a:t>
            </a:r>
            <a:r>
              <a:rPr sz="3100" spc="4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педагогич.</a:t>
            </a:r>
            <a:r>
              <a:rPr sz="31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процесс.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4320731"/>
            <a:ext cx="8341421" cy="9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9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Родители</a:t>
            </a:r>
            <a:r>
              <a:rPr sz="3100" spc="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находящихся</a:t>
            </a:r>
            <a:r>
              <a:rPr sz="3100" spc="5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</a:t>
            </a:r>
            <a:r>
              <a:rPr sz="31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III-IV</a:t>
            </a:r>
            <a:r>
              <a:rPr sz="3100" spc="-25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ступени,</a:t>
            </a:r>
          </a:p>
          <a:p>
            <a:pPr marL="343204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находятся</a:t>
            </a:r>
            <a:r>
              <a:rPr sz="3100" spc="3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раздевалке,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844" y="5315954"/>
            <a:ext cx="6583136" cy="100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IV-V 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возвращаются</a:t>
            </a:r>
            <a:r>
              <a:rPr sz="3100" spc="5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1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обеду,</a:t>
            </a:r>
          </a:p>
          <a:p>
            <a:pPr marL="0" marR="0">
              <a:lnSpc>
                <a:spcPts val="3510"/>
              </a:lnSpc>
              <a:spcBef>
                <a:spcPts val="617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V-VI </a:t>
            </a:r>
            <a:r>
              <a:rPr sz="31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–</a:t>
            </a:r>
            <a:r>
              <a:rPr sz="31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100" spc="-10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16</a:t>
            </a:r>
            <a:r>
              <a:rPr sz="3100" spc="10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часам.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526464"/>
            <a:ext cx="3357980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СЕДЬМОЙ ДЕНЬ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282484"/>
            <a:ext cx="7939009" cy="48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Комплексная</a:t>
            </a:r>
            <a:r>
              <a:rPr sz="3100" spc="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 «Путешествие</a:t>
            </a:r>
            <a:r>
              <a:rPr sz="31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речку 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242" y="1755203"/>
            <a:ext cx="5020805" cy="4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лягушонком».</a:t>
            </a:r>
            <a:r>
              <a:rPr sz="31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Лепка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«Рыбка»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342" y="2322132"/>
            <a:ext cx="7794515" cy="4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</a:t>
            </a:r>
            <a:r>
              <a:rPr sz="3100" spc="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 ветром (мыльные</a:t>
            </a:r>
            <a:r>
              <a:rPr sz="31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пузыри),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242" y="2794673"/>
            <a:ext cx="8128876" cy="48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рисование</a:t>
            </a:r>
            <a:r>
              <a:rPr sz="3100" spc="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палочками</a:t>
            </a:r>
            <a:r>
              <a:rPr sz="31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песке, игра «Пузырь»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342" y="3361880"/>
            <a:ext cx="8677216" cy="1429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После</a:t>
            </a:r>
            <a:r>
              <a:rPr sz="31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сна:</a:t>
            </a:r>
            <a:r>
              <a:rPr sz="31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индивидуальные</a:t>
            </a:r>
            <a:r>
              <a:rPr sz="3100" spc="5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действия</a:t>
            </a:r>
            <a:r>
              <a:rPr sz="31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</a:t>
            </a:r>
          </a:p>
          <a:p>
            <a:pPr marL="342900" marR="0">
              <a:lnSpc>
                <a:spcPts val="3512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дид/игрушками.</a:t>
            </a:r>
            <a:r>
              <a:rPr sz="3100" spc="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 «Шли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шли, зонтик нашли».</a:t>
            </a:r>
          </a:p>
          <a:p>
            <a:pPr marL="342900" marR="0">
              <a:lnSpc>
                <a:spcPts val="3510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Рисование</a:t>
            </a:r>
            <a:r>
              <a:rPr sz="3100" spc="5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восковыми</a:t>
            </a:r>
            <a:r>
              <a:rPr sz="3100" spc="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мелками.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342" y="4873943"/>
            <a:ext cx="8798227" cy="48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Работа</a:t>
            </a:r>
            <a:r>
              <a:rPr sz="31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новыми</a:t>
            </a:r>
            <a:r>
              <a:rPr sz="31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семейными</a:t>
            </a:r>
            <a:r>
              <a:rPr sz="3100" spc="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парами</a:t>
            </a:r>
            <a:r>
              <a:rPr sz="3100" spc="309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3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16.00</a:t>
            </a:r>
            <a:r>
              <a:rPr sz="3100" spc="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0242" y="5346434"/>
            <a:ext cx="4993197" cy="48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18.00 по плану</a:t>
            </a:r>
            <a:r>
              <a:rPr sz="31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первого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дня.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5248372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ВОСЬМОЙ ДЕНЬ И ДА</a:t>
            </a:r>
            <a:r>
              <a:rPr sz="3600" spc="-75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ЛЕЕ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354138"/>
            <a:ext cx="8717242" cy="3842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 одному</a:t>
            </a:r>
            <a:r>
              <a:rPr sz="3100" spc="2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увеличивается</a:t>
            </a:r>
            <a:r>
              <a:rPr sz="3100" spc="4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число</a:t>
            </a:r>
            <a:r>
              <a:rPr sz="3100" spc="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детей,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достигших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V-VI</a:t>
            </a:r>
            <a:r>
              <a:rPr sz="3100" spc="13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ступени,</a:t>
            </a:r>
            <a:r>
              <a:rPr sz="3100" spc="-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остающихся</a:t>
            </a:r>
            <a:r>
              <a:rPr sz="3100" spc="6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дневной</a:t>
            </a:r>
          </a:p>
          <a:p>
            <a:pPr marL="342900" marR="0">
              <a:lnSpc>
                <a:spcPts val="3512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сон.</a:t>
            </a:r>
            <a:r>
              <a:rPr sz="31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присутствии мамы</a:t>
            </a:r>
            <a:r>
              <a:rPr sz="31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родителя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малыш с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spc="3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утра</a:t>
            </a:r>
            <a:r>
              <a:rPr sz="3100" spc="-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5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(7.40)</a:t>
            </a:r>
            <a:r>
              <a:rPr sz="3100" spc="5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знакомится</a:t>
            </a:r>
            <a:r>
              <a:rPr sz="3100" spc="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кроваткой,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оставляет</a:t>
            </a:r>
          </a:p>
          <a:p>
            <a:pPr marL="342900" marR="0">
              <a:lnSpc>
                <a:spcPts val="3512"/>
              </a:lnSpc>
              <a:spcBef>
                <a:spcPts val="21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«усыплялку».</a:t>
            </a:r>
          </a:p>
          <a:p>
            <a:pPr marL="0" marR="0">
              <a:lnSpc>
                <a:spcPts val="3510"/>
              </a:lnSpc>
              <a:spcBef>
                <a:spcPts val="605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После</a:t>
            </a:r>
            <a:r>
              <a:rPr sz="31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завтрака проводится</a:t>
            </a:r>
            <a:r>
              <a:rPr sz="3100" spc="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комплексная</a:t>
            </a:r>
            <a:r>
              <a:rPr sz="3100" spc="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со знакомым</a:t>
            </a:r>
            <a:r>
              <a:rPr sz="31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зачином,</a:t>
            </a:r>
            <a:r>
              <a:rPr sz="3100" spc="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лепка (отщипывание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</a:t>
            </a:r>
          </a:p>
          <a:p>
            <a:pPr marL="342900" marR="0">
              <a:lnSpc>
                <a:spcPts val="3512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примазывание).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2" y="5235156"/>
            <a:ext cx="8302913" cy="95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0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прогулке:</a:t>
            </a:r>
            <a:r>
              <a:rPr sz="31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наблюдение,</a:t>
            </a:r>
            <a:r>
              <a:rPr sz="3100" spc="4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действия</a:t>
            </a:r>
            <a:r>
              <a:rPr sz="31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 песком,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двигательные</a:t>
            </a:r>
            <a:r>
              <a:rPr sz="3100" spc="4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упражнения, подвижные игры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5248372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ВОСЬМОЙ ДЕНЬ И ДА</a:t>
            </a:r>
            <a:r>
              <a:rPr sz="3600" spc="-75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ЛЕЕ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22336"/>
            <a:ext cx="8162539" cy="1429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После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сна:</a:t>
            </a:r>
            <a:r>
              <a:rPr sz="3100" spc="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выставляются</a:t>
            </a:r>
            <a:r>
              <a:rPr sz="3100" spc="5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новые</a:t>
            </a:r>
            <a:r>
              <a:rPr sz="31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игрушки</a:t>
            </a:r>
            <a:r>
              <a:rPr sz="31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для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самостоятельных</a:t>
            </a:r>
            <a:r>
              <a:rPr sz="3100" spc="6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действий,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проводится</a:t>
            </a:r>
          </a:p>
          <a:p>
            <a:pPr marL="342900" marR="0">
              <a:lnSpc>
                <a:spcPts val="3510"/>
              </a:lnSpc>
              <a:spcBef>
                <a:spcPts val="259"/>
              </a:spcBef>
              <a:spcAft>
                <a:spcPts val="0"/>
              </a:spcAft>
            </a:pP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сюжетная</a:t>
            </a:r>
            <a:r>
              <a:rPr sz="3100" spc="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игра</a:t>
            </a:r>
            <a:r>
              <a:rPr sz="31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общение,</a:t>
            </a:r>
            <a:r>
              <a:rPr sz="3100" spc="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рисование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3040037"/>
            <a:ext cx="7663875" cy="1429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(пальчиком,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ватной</a:t>
            </a:r>
            <a:r>
              <a:rPr sz="31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палочкой,</a:t>
            </a:r>
            <a:r>
              <a:rPr sz="3100" spc="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 восковому</a:t>
            </a:r>
          </a:p>
          <a:p>
            <a:pPr marL="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изображению и </a:t>
            </a:r>
            <a:r>
              <a:rPr sz="3100" spc="-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т.д.),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наблюдение</a:t>
            </a:r>
            <a:r>
              <a:rPr sz="3100" spc="3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 живым</a:t>
            </a:r>
          </a:p>
          <a:p>
            <a:pPr marL="0" marR="0">
              <a:lnSpc>
                <a:spcPts val="3510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объектом (морская свинка,</a:t>
            </a:r>
            <a:r>
              <a:rPr sz="3100" spc="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золотая</a:t>
            </a:r>
            <a:r>
              <a:rPr sz="3100" spc="1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рыбка).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4552099"/>
            <a:ext cx="7548980" cy="1429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50" spc="247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</a:t>
            </a:r>
            <a:r>
              <a:rPr sz="3100" spc="-1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16</a:t>
            </a:r>
            <a:r>
              <a:rPr sz="3100" spc="10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часам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приходят </a:t>
            </a:r>
            <a:r>
              <a:rPr sz="31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родители</a:t>
            </a:r>
            <a:r>
              <a:rPr sz="31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этих</a:t>
            </a:r>
            <a:r>
              <a:rPr sz="3100" spc="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</a:t>
            </a:r>
          </a:p>
          <a:p>
            <a:pPr marL="342900" marR="0">
              <a:lnSpc>
                <a:spcPts val="3510"/>
              </a:lnSpc>
              <a:spcBef>
                <a:spcPts val="20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(забирают домой или </a:t>
            </a:r>
            <a:r>
              <a:rPr sz="31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остаются</a:t>
            </a:r>
            <a:r>
              <a:rPr sz="3100" spc="4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вместе</a:t>
            </a:r>
            <a:r>
              <a:rPr sz="31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</a:t>
            </a:r>
          </a:p>
          <a:p>
            <a:pPr marL="342900" marR="0">
              <a:lnSpc>
                <a:spcPts val="3510"/>
              </a:lnSpc>
              <a:spcBef>
                <a:spcPts val="259"/>
              </a:spcBef>
              <a:spcAft>
                <a:spcPts val="0"/>
              </a:spcAft>
            </a:pP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ужина),</a:t>
            </a:r>
            <a:r>
              <a:rPr sz="3100" spc="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 также новые семейные</a:t>
            </a:r>
            <a:r>
              <a:rPr sz="3100" spc="2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пары.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26413"/>
            <a:ext cx="5171054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ДЕСЯТЫЙ ДЕНЬ И ДА</a:t>
            </a:r>
            <a:r>
              <a:rPr sz="3600" spc="-75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ЛЕЕ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714" y="1621064"/>
            <a:ext cx="8163218" cy="92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6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Предусматривается</a:t>
            </a:r>
            <a:r>
              <a:rPr sz="3000" spc="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специальная</a:t>
            </a:r>
            <a:r>
              <a:rPr sz="30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организация</a:t>
            </a:r>
          </a:p>
          <a:p>
            <a:pPr marL="343204" marR="0">
              <a:lnSpc>
                <a:spcPts val="3401"/>
              </a:lnSpc>
              <a:spcBef>
                <a:spcPts val="200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утреннего</a:t>
            </a:r>
            <a:r>
              <a:rPr sz="3000" spc="-3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приема, и теперь родители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919" y="2535998"/>
            <a:ext cx="6524243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преимущественно не заходят</a:t>
            </a:r>
            <a:r>
              <a:rPr sz="3000" spc="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в </a:t>
            </a:r>
            <a:r>
              <a:rPr sz="30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группу.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714" y="3084739"/>
            <a:ext cx="8476042" cy="1384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6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Увеличивается вечерний отрезок (до 18</a:t>
            </a:r>
            <a:r>
              <a:rPr sz="30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000" spc="-3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19</a:t>
            </a:r>
            <a:r>
              <a:rPr sz="3000" spc="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ч.) –</a:t>
            </a:r>
          </a:p>
          <a:p>
            <a:pPr marL="343204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добавляются</a:t>
            </a:r>
            <a:r>
              <a:rPr sz="3000" spc="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речевые игры,</a:t>
            </a:r>
            <a:r>
              <a:rPr sz="30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«полоса</a:t>
            </a:r>
          </a:p>
          <a:p>
            <a:pPr marL="343204" marR="0">
              <a:lnSpc>
                <a:spcPts val="3401"/>
              </a:lnSpc>
              <a:spcBef>
                <a:spcPts val="198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препятствий»,</a:t>
            </a:r>
            <a:r>
              <a:rPr sz="3000" spc="-1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1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сюжетные</a:t>
            </a:r>
            <a:r>
              <a:rPr sz="3000" spc="18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игры.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714" y="4548033"/>
            <a:ext cx="6711606" cy="47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0A22E"/>
                </a:solidFill>
                <a:latin typeface="UJTEGA+Wingdings 2"/>
                <a:cs typeface="UJTEGA+Wingdings 2"/>
              </a:rPr>
              <a:t></a:t>
            </a:r>
            <a:r>
              <a:rPr sz="2100" spc="306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Прием новых </a:t>
            </a:r>
            <a:r>
              <a:rPr sz="30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</a:t>
            </a:r>
            <a:r>
              <a:rPr sz="3000" spc="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осуществляется 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8919" y="5005513"/>
            <a:ext cx="7810118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индивидуальном порядке,</a:t>
            </a:r>
            <a:r>
              <a:rPr sz="3000" spc="-2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000" spc="-1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начиная</a:t>
            </a:r>
            <a:r>
              <a:rPr sz="30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с прогулки.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997" y="626413"/>
            <a:ext cx="8573763" cy="55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ДИНАМИКА</a:t>
            </a:r>
            <a:r>
              <a:rPr sz="3600" spc="-32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spc="-1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РАЗВИТИЯ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СОЦ</a:t>
            </a:r>
            <a:r>
              <a:rPr sz="3600" spc="-2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ОТНОШЕНИЙ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616505"/>
            <a:ext cx="680887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имя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9196" y="1615487"/>
            <a:ext cx="6911384" cy="384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возраст</a:t>
            </a:r>
            <a:r>
              <a:rPr sz="2300" spc="2251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4-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й</a:t>
            </a:r>
            <a:r>
              <a:rPr sz="2400" spc="3696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7-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й</a:t>
            </a:r>
            <a:r>
              <a:rPr sz="2400" spc="3695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-14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10-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й</a:t>
            </a:r>
            <a:r>
              <a:rPr sz="2400" spc="2352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13-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й</a:t>
            </a:r>
            <a:r>
              <a:rPr sz="2400" spc="2304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17-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й</a:t>
            </a:r>
            <a:r>
              <a:rPr sz="2400" spc="2448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 </a:t>
            </a:r>
            <a:r>
              <a:rPr sz="2400" spc="-18" dirty="0">
                <a:solidFill>
                  <a:srgbClr val="FFFFFF"/>
                </a:solidFill>
                <a:latin typeface="LAHAPB+Franklin Gothic Book"/>
                <a:cs typeface="LAHAPB+Franklin Gothic Book"/>
              </a:rPr>
              <a:t>21-</a:t>
            </a:r>
            <a:r>
              <a:rPr sz="24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2199308"/>
            <a:ext cx="954583" cy="388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Артем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Женя</a:t>
            </a:r>
          </a:p>
          <a:p>
            <a:pPr marL="0" marR="0">
              <a:lnSpc>
                <a:spcPts val="2721"/>
              </a:lnSpc>
              <a:spcBef>
                <a:spcPts val="18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Юра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spc="2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Алина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spc="-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Тима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Лиза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Аня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49196" y="2199308"/>
            <a:ext cx="586085" cy="388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2.4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2.9</a:t>
            </a:r>
          </a:p>
          <a:p>
            <a:pPr marL="0" marR="0">
              <a:lnSpc>
                <a:spcPts val="2721"/>
              </a:lnSpc>
              <a:spcBef>
                <a:spcPts val="18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2.4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2.8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2.7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spc="-5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2.1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2.6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2475" y="2199308"/>
            <a:ext cx="331142" cy="388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7802" y="2199308"/>
            <a:ext cx="331142" cy="388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  <a:p>
            <a:pPr marL="0" marR="0">
              <a:lnSpc>
                <a:spcPts val="2721"/>
              </a:lnSpc>
              <a:spcBef>
                <a:spcPts val="186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23002" y="3364787"/>
            <a:ext cx="331142" cy="271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88329" y="3947590"/>
            <a:ext cx="331142" cy="213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53656" y="5113196"/>
            <a:ext cx="331142" cy="966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  <a:p>
            <a:pPr marL="0" marR="0">
              <a:lnSpc>
                <a:spcPts val="2721"/>
              </a:lnSpc>
              <a:spcBef>
                <a:spcPts val="18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19237" y="5695949"/>
            <a:ext cx="331142" cy="383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6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2067" y="377399"/>
            <a:ext cx="5896973" cy="1223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3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ЗАКЛЮЧИТЕЛЬНЫЙ</a:t>
            </a:r>
            <a:r>
              <a:rPr sz="4000" spc="4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4000" spc="-64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ЭТАП</a:t>
            </a:r>
          </a:p>
          <a:p>
            <a:pPr marL="207264" marR="0">
              <a:lnSpc>
                <a:spcPts val="4530"/>
              </a:lnSpc>
              <a:spcBef>
                <a:spcPts val="269"/>
              </a:spcBef>
              <a:spcAft>
                <a:spcPts val="0"/>
              </a:spcAft>
            </a:pPr>
            <a:r>
              <a:rPr sz="4000" spc="-2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«АДАПТАЦИЯ</a:t>
            </a:r>
            <a:r>
              <a:rPr sz="4000" spc="39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4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БЕЗ СЛЁЗ»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9140" y="1621958"/>
            <a:ext cx="8161560" cy="2898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i="1" spc="-23" dirty="0" smtClean="0">
                <a:solidFill>
                  <a:srgbClr val="4E3B30"/>
                </a:solidFill>
                <a:latin typeface="EQTHTF+Franklin Gothic Book Italic"/>
                <a:cs typeface="EQTHTF+Franklin Gothic Book Italic"/>
              </a:rPr>
              <a:t>Литература:</a:t>
            </a:r>
          </a:p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pc="-23" smtClean="0">
                <a:solidFill>
                  <a:srgbClr val="4E3B30"/>
                </a:solidFill>
                <a:latin typeface="EQTHTF+Franklin Gothic Book Italic"/>
                <a:cs typeface="EQTHTF+Franklin Gothic Book Italic"/>
              </a:rPr>
              <a:t>Хохрякова</a:t>
            </a:r>
            <a:r>
              <a:rPr sz="3200" i="1" spc="-23" dirty="0">
                <a:solidFill>
                  <a:srgbClr val="4E3B30"/>
                </a:solidFill>
                <a:latin typeface="EQTHTF+Franklin Gothic Book Italic"/>
                <a:cs typeface="EQTHTF+Franklin Gothic Book Italic"/>
              </a:rPr>
              <a:t>,</a:t>
            </a:r>
            <a:r>
              <a:rPr sz="3200" i="1" dirty="0">
                <a:solidFill>
                  <a:srgbClr val="4E3B30"/>
                </a:solidFill>
                <a:latin typeface="EQTHTF+Franklin Gothic Book Italic"/>
                <a:cs typeface="EQTHTF+Franklin Gothic Book Italic"/>
              </a:rPr>
              <a:t> Ю.М.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Адаптация</a:t>
            </a:r>
            <a:r>
              <a:rPr sz="3200" spc="-3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детей</a:t>
            </a:r>
            <a:r>
              <a:rPr sz="3200" spc="-1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к условиям</a:t>
            </a:r>
          </a:p>
          <a:p>
            <a:pPr marL="0" marR="0">
              <a:lnSpc>
                <a:spcPts val="3632"/>
              </a:lnSpc>
              <a:spcBef>
                <a:spcPts val="25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дошкольного</a:t>
            </a:r>
            <a:r>
              <a:rPr sz="3200" spc="-2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учреждения: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технология</a:t>
            </a:r>
          </a:p>
          <a:p>
            <a:pPr marL="0" marR="0">
              <a:lnSpc>
                <a:spcPts val="3632"/>
              </a:lnSpc>
              <a:spcBef>
                <a:spcPts val="207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педагогической</a:t>
            </a:r>
            <a:r>
              <a:rPr sz="3200" spc="-2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поддержки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:</a:t>
            </a:r>
            <a:r>
              <a:rPr sz="3200" spc="-28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учебно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-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метод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.</a:t>
            </a:r>
          </a:p>
          <a:p>
            <a:pPr marL="0" marR="0">
              <a:lnSpc>
                <a:spcPts val="3635"/>
              </a:lnSpc>
              <a:spcBef>
                <a:spcPts val="258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пособие / Ю.М.</a:t>
            </a:r>
            <a:r>
              <a:rPr sz="3200" spc="-24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Хохрякова,</a:t>
            </a:r>
            <a:r>
              <a:rPr sz="3200" spc="-17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29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Л.А.</a:t>
            </a:r>
            <a:r>
              <a:rPr sz="3200" spc="-26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Захарова,</a:t>
            </a:r>
          </a:p>
          <a:p>
            <a:pPr marL="0" marR="0">
              <a:lnSpc>
                <a:spcPts val="3632"/>
              </a:lnSpc>
              <a:spcBef>
                <a:spcPts val="206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Л.В. </a:t>
            </a:r>
            <a:r>
              <a:rPr sz="3200" spc="-52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Тянь</a:t>
            </a:r>
            <a:r>
              <a:rPr sz="3200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.</a:t>
            </a:r>
            <a:r>
              <a:rPr sz="3200" spc="-16" dirty="0">
                <a:solidFill>
                  <a:srgbClr val="4E3B30"/>
                </a:solidFill>
                <a:latin typeface="LAHAPB+Franklin Gothic Book"/>
                <a:cs typeface="LAHAPB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– Пермь:</a:t>
            </a:r>
            <a:r>
              <a:rPr sz="3200" spc="-1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1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ОТ</a:t>
            </a:r>
            <a:r>
              <a:rPr sz="3200" spc="101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и ДО,</a:t>
            </a:r>
            <a:r>
              <a:rPr sz="3200" spc="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spc="-23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2012.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– </a:t>
            </a:r>
            <a:r>
              <a:rPr sz="3200" spc="-2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159</a:t>
            </a:r>
            <a:r>
              <a:rPr sz="3200" dirty="0">
                <a:solidFill>
                  <a:srgbClr val="4E3B30"/>
                </a:solidFill>
                <a:latin typeface="BVGRNG+Franklin Gothic Book"/>
                <a:cs typeface="BVGRNG+Franklin Gothic Book"/>
              </a:rPr>
              <a:t> 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54497"/>
            <a:ext cx="8093808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ПСИХОЛОГО</a:t>
            </a:r>
            <a:r>
              <a:rPr sz="32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ПЕДАГОГИЧЕСКАЯ</a:t>
            </a:r>
            <a:r>
              <a:rPr sz="3200" spc="-3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ПОДДЕРЖКА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3304" y="1974495"/>
            <a:ext cx="4972220" cy="72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•Профессиональная</a:t>
            </a:r>
            <a:r>
              <a:rPr sz="2500" spc="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деятельность,</a:t>
            </a:r>
          </a:p>
          <a:p>
            <a:pPr marL="228853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направленная</a:t>
            </a:r>
            <a:r>
              <a:rPr sz="2500" spc="4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 оказание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792" y="2436654"/>
            <a:ext cx="1932884" cy="441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О.С. </a:t>
            </a:r>
            <a:r>
              <a:rPr sz="2800" spc="-45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Газман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2158" y="2623998"/>
            <a:ext cx="5669622" cy="720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превентивной</a:t>
            </a:r>
            <a:r>
              <a:rPr sz="2500" spc="4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 оперативной</a:t>
            </a:r>
            <a:r>
              <a:rPr sz="2500" spc="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помощи в</a:t>
            </a:r>
          </a:p>
          <a:p>
            <a:pPr marL="0" marR="0">
              <a:lnSpc>
                <a:spcPts val="2544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решении</a:t>
            </a:r>
            <a:r>
              <a:rPr sz="2500" spc="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индивидуальных</a:t>
            </a:r>
            <a:r>
              <a:rPr sz="2500" spc="27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проблем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08478" y="4266235"/>
            <a:ext cx="6057130" cy="142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</a:t>
            </a:r>
            <a:r>
              <a:rPr sz="2500" spc="-49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Нехватка</a:t>
            </a:r>
            <a:r>
              <a:rPr sz="2500" spc="3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собственных</a:t>
            </a:r>
            <a:r>
              <a:rPr sz="2500" spc="3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ресурсов</a:t>
            </a:r>
            <a:r>
              <a:rPr sz="25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для</a:t>
            </a:r>
          </a:p>
          <a:p>
            <a:pPr marL="22860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разрешения</a:t>
            </a:r>
            <a:r>
              <a:rPr sz="2500" spc="3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проблемы</a:t>
            </a:r>
          </a:p>
          <a:p>
            <a:pPr marL="0" marR="0">
              <a:lnSpc>
                <a:spcPts val="2829"/>
              </a:lnSpc>
              <a:spcBef>
                <a:spcPts val="197"/>
              </a:spcBef>
              <a:spcAft>
                <a:spcPts val="0"/>
              </a:spcAft>
            </a:pPr>
            <a:r>
              <a:rPr sz="2500" spc="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•Проблема</a:t>
            </a:r>
            <a:r>
              <a:rPr sz="2500" spc="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находится</a:t>
            </a:r>
            <a:r>
              <a:rPr sz="2500" spc="3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вне компетентности</a:t>
            </a:r>
          </a:p>
          <a:p>
            <a:pPr marL="228600" marR="0">
              <a:lnSpc>
                <a:spcPts val="255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2500" spc="4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5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или взрослого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8276" y="4794806"/>
            <a:ext cx="2101501" cy="36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Необходимость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240" y="669097"/>
            <a:ext cx="8544256" cy="47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1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8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ЭТАПЫ</a:t>
            </a:r>
            <a:r>
              <a:rPr sz="3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ПСИХОЛ.</a:t>
            </a:r>
            <a:r>
              <a:rPr sz="30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</a:t>
            </a:r>
            <a:r>
              <a:rPr sz="3000" spc="-3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ПЕДАГ.</a:t>
            </a:r>
            <a:r>
              <a:rPr sz="30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ПОДДЕРЖКИ</a:t>
            </a:r>
            <a:r>
              <a:rPr sz="3000" spc="-46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000" spc="-1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АДАПТАЦИИ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3505" y="1603060"/>
            <a:ext cx="7301665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Подготовительный</a:t>
            </a:r>
            <a:r>
              <a:rPr sz="3200" spc="-3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(предадаптационный</a:t>
            </a:r>
            <a:r>
              <a:rPr sz="32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9043" y="2194364"/>
            <a:ext cx="7692530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Может</a:t>
            </a:r>
            <a:r>
              <a:rPr sz="2800" spc="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начинаться</a:t>
            </a:r>
            <a:r>
              <a:rPr sz="2800" spc="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 3</a:t>
            </a:r>
            <a:r>
              <a:rPr sz="2800" dirty="0">
                <a:solidFill>
                  <a:srgbClr val="000000"/>
                </a:solidFill>
                <a:latin typeface="LAHAPB+Franklin Gothic Book"/>
                <a:cs typeface="LAHAPB+Franklin Gothic Book"/>
              </a:rPr>
              <a:t>-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4 месяца до</a:t>
            </a:r>
            <a:r>
              <a:rPr sz="2800" spc="13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поступления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2546" y="3306638"/>
            <a:ext cx="2744023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Основной</a:t>
            </a:r>
            <a:r>
              <a:rPr sz="3200" spc="-1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этап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0483" y="3897814"/>
            <a:ext cx="7504760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 первой</a:t>
            </a:r>
            <a:r>
              <a:rPr sz="2800" spc="1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минуты</a:t>
            </a:r>
            <a:r>
              <a:rPr sz="2800" spc="-14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нахождения</a:t>
            </a:r>
            <a:r>
              <a:rPr sz="2800" spc="1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ребенка</a:t>
            </a:r>
            <a:r>
              <a:rPr sz="2800" spc="28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 группе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44089" y="5010089"/>
            <a:ext cx="3960272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Заключительный</a:t>
            </a:r>
            <a:r>
              <a:rPr sz="3200" spc="-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2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этап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0866" y="5602307"/>
            <a:ext cx="6772354" cy="440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 завершению</a:t>
            </a:r>
            <a:r>
              <a:rPr sz="2800" spc="32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адаптации</a:t>
            </a:r>
            <a:r>
              <a:rPr sz="2800" spc="2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2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воспитанников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7316" y="530164"/>
            <a:ext cx="8231441" cy="499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НАПРАВЛЕНИЯ </a:t>
            </a:r>
            <a:r>
              <a:rPr sz="3200" spc="-1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ПСИХОЛ.</a:t>
            </a:r>
            <a:r>
              <a:rPr sz="3200" dirty="0">
                <a:solidFill>
                  <a:srgbClr val="4E3B30"/>
                </a:solidFill>
                <a:latin typeface="WFNKWH+Franklin Gothic Medium"/>
                <a:cs typeface="WFNKWH+Franklin Gothic Medium"/>
              </a:rPr>
              <a:t>-</a:t>
            </a:r>
            <a:r>
              <a:rPr sz="3200" spc="-4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ПЕДАГ.</a:t>
            </a:r>
            <a:r>
              <a:rPr sz="3200" spc="31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ПОДДЕРЖКИ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316" y="1261785"/>
            <a:ext cx="5874774" cy="49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НА</a:t>
            </a:r>
            <a:r>
              <a:rPr sz="3200" spc="-13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ПОДГОТОВИТЕЛЬНОМ</a:t>
            </a:r>
            <a:r>
              <a:rPr sz="3200" spc="-25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 </a:t>
            </a:r>
            <a:r>
              <a:rPr sz="3200" spc="-40" dirty="0">
                <a:solidFill>
                  <a:srgbClr val="4E3B30"/>
                </a:solidFill>
                <a:latin typeface="FUPHPB+Franklin Gothic Medium"/>
                <a:cs typeface="FUPHPB+Franklin Gothic Medium"/>
              </a:rPr>
              <a:t>ЭТАПЕ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7463" y="2610055"/>
            <a:ext cx="5210902" cy="58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2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•Минимизация</a:t>
            </a:r>
            <a:r>
              <a:rPr sz="3800" spc="-4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остроты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3257" y="2903921"/>
            <a:ext cx="2660787" cy="247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" marR="0">
              <a:lnSpc>
                <a:spcPts val="363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превентивное</a:t>
            </a:r>
          </a:p>
          <a:p>
            <a:pPr marL="0" marR="0">
              <a:lnSpc>
                <a:spcPts val="3632"/>
              </a:lnSpc>
              <a:spcBef>
                <a:spcPts val="1196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BVGRNG+Franklin Gothic Book"/>
                <a:cs typeface="BVGRNG+Franklin Gothic Book"/>
              </a:rPr>
              <a:t>развивающее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63975" y="3102307"/>
            <a:ext cx="4943492" cy="58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2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жизненных</a:t>
            </a:r>
            <a:r>
              <a:rPr sz="3800" spc="-26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изменений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77463" y="4590366"/>
            <a:ext cx="5124761" cy="107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12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•Формирование</a:t>
            </a:r>
            <a:r>
              <a:rPr sz="3800" spc="-39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новых</a:t>
            </a:r>
          </a:p>
          <a:p>
            <a:pPr marL="286511" marR="0">
              <a:lnSpc>
                <a:spcPts val="3876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способов</a:t>
            </a:r>
            <a:r>
              <a:rPr sz="3800" spc="-3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 </a:t>
            </a:r>
            <a:r>
              <a:rPr sz="3800" dirty="0">
                <a:solidFill>
                  <a:srgbClr val="000000"/>
                </a:solidFill>
                <a:latin typeface="BVGRNG+Franklin Gothic Book"/>
                <a:cs typeface="BVGRNG+Franklin Gothic Book"/>
              </a:rPr>
              <a:t>поведения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2462</Words>
  <Application>Microsoft Office PowerPoint</Application>
  <PresentationFormat>Экран (4:3)</PresentationFormat>
  <Paragraphs>559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Arial</vt:lpstr>
      <vt:lpstr>Calibri</vt:lpstr>
      <vt:lpstr>Times New Roman</vt:lpstr>
      <vt:lpstr>FUPHPB+Franklin Gothic Medium</vt:lpstr>
      <vt:lpstr>WFNKWH+Franklin Gothic Medium</vt:lpstr>
      <vt:lpstr>BVGRNG+Franklin Gothic Book</vt:lpstr>
      <vt:lpstr>LAHAPB+Franklin Gothic Book</vt:lpstr>
      <vt:lpstr>UJTEGA+Wingdings 2</vt:lpstr>
      <vt:lpstr>EQTHTF+Franklin Gothic Book Italic</vt:lpstr>
      <vt:lpstr>Theme Office</vt:lpstr>
      <vt:lpstr>Муниципальное методическое объединение  воспитателей, работающих с детьми раннего возраста Верещагинского городского округа </vt:lpstr>
      <vt:lpstr> ТЕХНОЛОГИЯ ПСИХОЛОГО- ПЕДАГОГИЧЕСКОЙ ПОДДЕРЖКИ ПРОЦЕССА АДАПТАЦИИДЕТЕЙ РАННЕГО ВОЗРАС ТА К УСЛОВИЯМ ДОО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Андрей</cp:lastModifiedBy>
  <cp:revision>5</cp:revision>
  <dcterms:modified xsi:type="dcterms:W3CDTF">2022-10-10T13:00:11Z</dcterms:modified>
</cp:coreProperties>
</file>