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18" r:id="rId3"/>
    <p:sldId id="263" r:id="rId4"/>
    <p:sldId id="279" r:id="rId5"/>
    <p:sldId id="287" r:id="rId6"/>
    <p:sldId id="288" r:id="rId7"/>
    <p:sldId id="302" r:id="rId8"/>
    <p:sldId id="301" r:id="rId9"/>
    <p:sldId id="320" r:id="rId10"/>
    <p:sldId id="299" r:id="rId11"/>
    <p:sldId id="295" r:id="rId12"/>
    <p:sldId id="300" r:id="rId13"/>
    <p:sldId id="304" r:id="rId14"/>
    <p:sldId id="289" r:id="rId15"/>
    <p:sldId id="305" r:id="rId16"/>
    <p:sldId id="306" r:id="rId17"/>
    <p:sldId id="307" r:id="rId18"/>
    <p:sldId id="267" r:id="rId19"/>
    <p:sldId id="31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8" autoAdjust="0"/>
    <p:restoredTop sz="80504" autoAdjust="0"/>
  </p:normalViewPr>
  <p:slideViewPr>
    <p:cSldViewPr>
      <p:cViewPr varScale="1">
        <p:scale>
          <a:sx n="92" d="100"/>
          <a:sy n="92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71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7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69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9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90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63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53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5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98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FBE9-AD4F-4886-9B41-D6CF2BCEC83D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56F9B-70A4-43C0-99B0-59ACA46B0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3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570362"/>
            <a:ext cx="6858000" cy="819659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РАБОЧАЯ ПРОГРАММА ВОСПИТАНИЯ </a:t>
            </a:r>
            <a:br>
              <a:rPr lang="ru-RU" sz="2025" b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</a:br>
            <a:r>
              <a:rPr lang="ru-RU" sz="195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17613" y="4125345"/>
            <a:ext cx="3609474" cy="1241822"/>
          </a:xfrm>
        </p:spPr>
        <p:txBody>
          <a:bodyPr>
            <a:normAutofit/>
          </a:bodyPr>
          <a:lstStyle/>
          <a:p>
            <a:pPr algn="r"/>
            <a:r>
              <a:rPr lang="ru-RU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Ознобихина С. И., методист МБОУ «ВОК» </a:t>
            </a:r>
            <a:endParaRPr lang="en-US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996889" cy="910977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110504"/>
              </p:ext>
            </p:extLst>
          </p:nvPr>
        </p:nvGraphicFramePr>
        <p:xfrm>
          <a:off x="3635896" y="6165304"/>
          <a:ext cx="1237130" cy="38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660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F15E52-C79A-437D-A8AA-50FE07E94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«Самоуправление и детские общественные  объединения»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CEB3BA-AF80-4E17-9263-36D5624D6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11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Самоуправление в образовательной организации</a:t>
            </a:r>
          </a:p>
          <a:p>
            <a:pPr marL="0" indent="0" algn="just">
              <a:buNone/>
            </a:pP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– необходимый компонент содержания воспитания личности. С его помощью создаются условия, способствующие непрерывному личностному росту каждого школьника. Поддержка детского самоуправления в учреждении дополнительного образования помогает воспитывать в обучающихся инициативность, самостоятельность, ответственность, трудолюбие, чувство собственного достоинства, а обучающимся предоставляет широкие возможности для самовыражения и самореализации.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FBA366-2252-4461-AF7E-B223E56EFE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1"/>
            <a:ext cx="1304245" cy="59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3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40288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«Самоуправление и детские общественные объединения»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436345"/>
              </p:ext>
            </p:extLst>
          </p:nvPr>
        </p:nvGraphicFramePr>
        <p:xfrm>
          <a:off x="264673" y="898022"/>
          <a:ext cx="8614654" cy="4206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07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7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Формы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школьном уровне»: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Инициирование значимых событий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</a:t>
                      </a:r>
                    </a:p>
                    <a:p>
                      <a:pPr algn="just"/>
                      <a:endParaRPr lang="ru-RU" sz="20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i="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Актив РДШ, </a:t>
                      </a:r>
                      <a:r>
                        <a:rPr lang="ru-RU" sz="2000" i="0" baseline="0" dirty="0" err="1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Юнармии</a:t>
                      </a:r>
                      <a:r>
                        <a:rPr lang="ru-RU" sz="2000" i="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Юный журналист </a:t>
                      </a:r>
                    </a:p>
                    <a:p>
                      <a:pPr algn="just"/>
                      <a:endParaRPr lang="ru-RU" sz="2000" i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85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объединений: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000" i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жизни детских групп на принципах самоуправления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распределяемых среди участников ответственных должностей (поручений);</a:t>
                      </a:r>
                    </a:p>
                    <a:p>
                      <a:pPr algn="just"/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периодические самоотчеты о результатах выполненного поручения</a:t>
                      </a:r>
                      <a:endParaRPr lang="ru-RU" sz="2000" i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6F2CB1-133B-4992-A464-2B14E1CB14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1"/>
            <a:ext cx="1520269" cy="69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39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40288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«Самоуправление и детские общественные движения»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06900"/>
              </p:ext>
            </p:extLst>
          </p:nvPr>
        </p:nvGraphicFramePr>
        <p:xfrm>
          <a:off x="323528" y="1196752"/>
          <a:ext cx="8614654" cy="4724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07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7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Формы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5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индивидуальном уровне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i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Инициация и организация проведения личностно значимых для обучающихся событий (соревнований, конкурсов, фестивалей, флешмобов и т.д.);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i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Классные сборы по планированию, организации, проведению и анализу общешкольных дел;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Выявление личностных качеств ребёнка, определение его возможностей, лидерских качеств и т.д.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i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диагностика, анкетирование;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Самоконтроль и самооценка выполнения выбранной роли (поручения)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i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рефлексивный час (анализ результатов выполнения поручения);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B6FCA6-E4DF-4652-B9D0-E85BDCA696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1"/>
            <a:ext cx="1520269" cy="69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48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02EC2-81D9-4784-A9F0-74251B7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Модуль «Работа с родителями»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F3F9C-90C5-400C-97BD-6B153AE9F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Семья – первый устойчивый коллектив в жизни каждого человека. Всё, что человек приобретает в семье, он сохраняет в течение всей последующей жизни. Семье принадлежит основная роль в формировании нравственных начал, жизненных принципов ребенка. От согласованности действий семьи и школы зависит эффективность процесса воспитания ребёнка. А для этого необходимо, чтобы школа и родители выстроили между собой сотрудничество и действовали как партнёры.</a:t>
            </a:r>
          </a:p>
          <a:p>
            <a:pPr marL="0" indent="0" algn="just">
              <a:buNone/>
            </a:pP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Главными задачами модуля являются оказание помощи семье в воспитании детей, психолого-педагогическое просвещение семей, организация совместного досуга, коррекция семейного воспитания.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2AA583-4A60-48B4-8E9E-022B925D7A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1"/>
            <a:ext cx="1808301" cy="8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82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«Работа с родителями»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845228"/>
              </p:ext>
            </p:extLst>
          </p:nvPr>
        </p:nvGraphicFramePr>
        <p:xfrm>
          <a:off x="107504" y="739760"/>
          <a:ext cx="8856984" cy="71364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8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школьном уровне 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31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Родительское образование: повышение психолого–педагогической компетентности родителей или законных представителей школьников.</a:t>
                      </a:r>
                    </a:p>
                    <a:p>
                      <a:pPr algn="just"/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родительская конференция «Образование всем детям»;</a:t>
                      </a:r>
                    </a:p>
                    <a:p>
                      <a:pPr algn="just"/>
                      <a:r>
                        <a:rPr lang="ru-RU" sz="1600" i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общешкольные родительские собрания, родительские чтения;</a:t>
                      </a:r>
                    </a:p>
                    <a:p>
                      <a:pPr algn="just"/>
                      <a:r>
                        <a:rPr lang="ru-RU" sz="1600" i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-проект</a:t>
                      </a:r>
                      <a:r>
                        <a:rPr lang="ru-RU" sz="1600" i="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«Современные родители»</a:t>
                      </a:r>
                      <a:endParaRPr lang="ru-RU" sz="1600" i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endParaRPr lang="ru-RU" sz="1600" i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91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взаимодействия семьи и 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открытых дверей, День дополнительного образования</a:t>
                      </a:r>
                    </a:p>
                    <a:p>
                      <a:pPr algn="just"/>
                      <a:r>
                        <a:rPr lang="ru-RU" sz="1600" i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ключевые образовательные события воспитательной направленности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8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детского объединения: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45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Вовлечение</a:t>
                      </a:r>
                      <a:r>
                        <a:rPr lang="ru-RU" sz="16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родителей или законных представителей обучающихся в образовательный процесс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Родительские</a:t>
                      </a:r>
                      <a:r>
                        <a:rPr lang="ru-RU" sz="16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собрания (5 собраний)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83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F2FC038-71C5-4A42-9578-C6FF8F2E34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996889" cy="9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82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«Работа с родителями»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561832"/>
              </p:ext>
            </p:extLst>
          </p:nvPr>
        </p:nvGraphicFramePr>
        <p:xfrm>
          <a:off x="107504" y="739760"/>
          <a:ext cx="8856984" cy="65808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6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онлайн родительских встреч с привлечением ресурсов других субъектов</a:t>
                      </a:r>
                      <a:endParaRPr lang="ru-RU" sz="1600" i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i="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онлайн родительские собрания,  онлайн - мероприятия , школьный сайт, группа в ВК</a:t>
                      </a:r>
                      <a:r>
                        <a:rPr lang="ru-RU" sz="1600" i="0" kern="12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связь с родителями через ЭПОС;</a:t>
                      </a:r>
                      <a:endParaRPr lang="ru-RU" sz="1600" i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547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Родительское образование: повышение психолого–педагогической компетентности родителей или законных представителей школьников .Через совместную деятельность.</a:t>
                      </a:r>
                      <a:endParaRPr lang="ru-RU" sz="1600" i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r>
                        <a:rPr lang="ru-RU" sz="1600" i="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проекте «Современные родители»;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родительский лекторий: различная тематика по уровням образования;</a:t>
                      </a:r>
                      <a:endParaRPr lang="ru-RU" sz="1600" b="0" i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совместные мероприятия («Лига достижений», «Пьедестал почёта», «Новогодние приключения», «Все на борт»)</a:t>
                      </a:r>
                      <a:endParaRPr lang="ru-RU" sz="1600" i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5279">
                <a:tc>
                  <a:txBody>
                    <a:bodyPr/>
                    <a:lstStyle/>
                    <a:p>
                      <a:endParaRPr lang="ru-RU" sz="1600" i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84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i="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600" i="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658">
                <a:tc gridSpan="2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43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endParaRPr lang="ru-RU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endParaRPr lang="ru-RU" sz="1600" i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04662"/>
              </p:ext>
            </p:extLst>
          </p:nvPr>
        </p:nvGraphicFramePr>
        <p:xfrm>
          <a:off x="734" y="3784064"/>
          <a:ext cx="8856984" cy="14631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794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77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19939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67462"/>
              </p:ext>
            </p:extLst>
          </p:nvPr>
        </p:nvGraphicFramePr>
        <p:xfrm>
          <a:off x="-32829" y="5447496"/>
          <a:ext cx="8856984" cy="8640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i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AC0E51-A73D-4EBE-BF70-C39FC9C6C3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996889" cy="9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594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«Работа с родителями»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08648"/>
              </p:ext>
            </p:extLst>
          </p:nvPr>
        </p:nvGraphicFramePr>
        <p:xfrm>
          <a:off x="107504" y="739760"/>
          <a:ext cx="8856984" cy="670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индивидуальном уровне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3D3F2FA-CD69-4453-BA0A-66A8CE199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524402"/>
              </p:ext>
            </p:extLst>
          </p:nvPr>
        </p:nvGraphicFramePr>
        <p:xfrm>
          <a:off x="107504" y="1412776"/>
          <a:ext cx="8856984" cy="445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4191208675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450117553"/>
                    </a:ext>
                  </a:extLst>
                </a:gridCol>
              </a:tblGrid>
              <a:tr h="133343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со стороны родителей в подготовке и проведении общешкольных и </a:t>
                      </a:r>
                      <a:r>
                        <a:rPr lang="ru-RU" sz="2000" b="0" kern="12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внутриклассных</a:t>
                      </a:r>
                      <a:r>
                        <a:rPr lang="ru-RU" sz="2000" b="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воспитательной направленности.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уроков, образовательных событий, занятий внеурочной деятельности, проведение классных часов, встреч, бесед,  организация конкурсов «Мой папа в армии служил», «Моё хобби» ,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«А ну - </a:t>
                      </a:r>
                      <a:r>
                        <a:rPr lang="ru-RU" sz="2000" b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ка</a:t>
                      </a: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парни!», «Будем знакомы», «Полезные каникулы».</a:t>
                      </a:r>
                      <a:endParaRPr lang="ru-RU" sz="2000" b="0" kern="1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27753"/>
                  </a:ext>
                </a:extLst>
              </a:tr>
              <a:tr h="1124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семьи, диагностические методы работы с родителями.</a:t>
                      </a:r>
                    </a:p>
                    <a:p>
                      <a:endParaRPr lang="ru-RU" sz="20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 опрос,  наблюдение, диагностика, опросы, интервью,  Карта развития,  Портфолио семьи, Родовая книга.</a:t>
                      </a:r>
                    </a:p>
                    <a:p>
                      <a:endParaRPr lang="ru-RU" sz="20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671024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5B9513-5434-4257-846D-453448C001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996889" cy="9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24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02EC2-81D9-4784-A9F0-74251B71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«Ключевые образовательные события воспитательной направленности»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F3F9C-90C5-400C-97BD-6B153AE9F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Ключевые образовательные события – это главные традиционные общешкольные дела, в которых принимают участие представители родительской общественности и большая часть школьников Комплекса. Эти дела планируют, готовят, проводят и анализируют совместно с педагогами родители и дети.  На всех этапах взрослые и дети выступают вместе как равноправные партнёры, что создаёт атмосферу общей уверенности и ответственности.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87AB11-23A3-4233-A236-81530D3B92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1"/>
            <a:ext cx="1232237" cy="56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19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02" y="167653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«Ключевые образовательные события воспитательной направленности»</a:t>
            </a:r>
            <a:b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829844"/>
              </p:ext>
            </p:extLst>
          </p:nvPr>
        </p:nvGraphicFramePr>
        <p:xfrm>
          <a:off x="124650" y="891340"/>
          <a:ext cx="8568952" cy="59481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81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1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внешкольном уровне: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9481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социальных проектов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Акция «Письмо солдату».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Акция «Бумажный бум»;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Акции ко Дню Победы;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день профилактики правонарушений;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 – оздоровительная деятельность;</a:t>
                      </a:r>
                      <a:b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Досугово – развлекательная деятельность;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537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</a:t>
                      </a:r>
                      <a:r>
                        <a:rPr lang="ru-RU" sz="1600" b="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общественных движений</a:t>
                      </a:r>
                      <a:endParaRPr lang="ru-RU" sz="1600" b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слёты</a:t>
                      </a:r>
                      <a:r>
                        <a:rPr lang="ru-RU" sz="1600" b="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РДШ, приём в РДШ  слёты </a:t>
                      </a:r>
                      <a:r>
                        <a:rPr lang="ru-RU" sz="1600" b="0" baseline="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Юнармии</a:t>
                      </a:r>
                      <a:r>
                        <a:rPr lang="ru-RU" sz="1600" b="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профильные летние детские лагеря;</a:t>
                      </a:r>
                      <a:endParaRPr lang="ru-RU" sz="1600" b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353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</a:t>
                      </a:r>
                      <a:r>
                        <a:rPr lang="ru-RU" sz="1600" b="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конкурсного движения</a:t>
                      </a:r>
                      <a:endParaRPr lang="ru-RU" sz="1600" b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выставки,</a:t>
                      </a:r>
                      <a:r>
                        <a:rPr lang="ru-RU" sz="1600" b="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турниры, соревнования, мастер-классы, интерактивные площадки</a:t>
                      </a:r>
                      <a:endParaRPr lang="ru-RU" sz="1600" b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15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школы: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151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Общешкольные события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КВН;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«Что? Где? Когда?»;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 мероприятий ко Дню Победы;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Торжественные ритуалы;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Церемонии награждения.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9870A2-B96D-4AD7-A2A4-6497C78EAD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5575"/>
            <a:ext cx="1376253" cy="62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8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02" y="167653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«Ключевые образовательные события воспитательной направленности»</a:t>
            </a:r>
            <a:b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62921"/>
              </p:ext>
            </p:extLst>
          </p:nvPr>
        </p:nvGraphicFramePr>
        <p:xfrm>
          <a:off x="124650" y="891340"/>
          <a:ext cx="8568952" cy="218433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63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97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детских</a:t>
                      </a:r>
                      <a:r>
                        <a:rPr lang="ru-RU" sz="1600" b="1" baseline="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объединений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148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</a:t>
                      </a:r>
                      <a:r>
                        <a:rPr lang="ru-RU" sz="16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старосты детского объединения, ответственного за подготовку общих ключевых дел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лидера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детских</a:t>
                      </a:r>
                      <a:r>
                        <a:rPr lang="ru-RU" sz="16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объединений 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реализации образовательных событиях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подготовке и проведении  ключевых</a:t>
                      </a:r>
                      <a:r>
                        <a:rPr lang="ru-RU" sz="16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событий;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F2F79E9-FC14-4302-988A-6A28EB022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0615"/>
              </p:ext>
            </p:extLst>
          </p:nvPr>
        </p:nvGraphicFramePr>
        <p:xfrm>
          <a:off x="124650" y="3563353"/>
          <a:ext cx="8568952" cy="10892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849428807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54238481"/>
                    </a:ext>
                  </a:extLst>
                </a:gridCol>
              </a:tblGrid>
              <a:tr h="1089292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анализа детьми ключевых событий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в группах результатов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02249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90356C0-7F7B-42BB-BA0D-0E547D496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723428"/>
              </p:ext>
            </p:extLst>
          </p:nvPr>
        </p:nvGraphicFramePr>
        <p:xfrm>
          <a:off x="285720" y="4357694"/>
          <a:ext cx="8568952" cy="179758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97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индивидуальном уровне: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148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по возможности каждого ребёнка в ключевые дела 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беседа, консультирование, мастер-класс;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Индивидуальная помощь ребёнку в освоении навыков проведения ключевых дел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сопровождение, взаимопомощь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BDF2B3E-CED3-4F8F-9A62-565C37997F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" y="245934"/>
            <a:ext cx="1520269" cy="69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1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Создание оптимальных условий для развития, саморазвития и самореализации  личности обучающегося – личности психически и физически здоровой, гуманной, духовной и свободной, социально-мобильной, востребованной в современном обществе.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89CF883-73BA-438A-A74A-1B66DBFCEE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996889" cy="9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214" y="1405647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Использовать в воспитании детей возможности занятия объединения дополнительного образования, поддерживать использование на занятиях интерактивных форм работы с детьми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Сориентировать в мире современных профессий в рамках тематической направленности детского объединения через профессиональные пробы и практики, творческие мастерские дополнительного образования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Развивать самоуправление обучающихся, представить им реальную возможность участия в деятельности творческих и общественных объединений различной направленности.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7C7543-0D04-4B92-B831-06C342712F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996889" cy="9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23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работу с семьями школьников, их родителями или законными представителями, направленную на совместное решение проблем личностного развития детей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5.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70C0"/>
                </a:solidFill>
              </a:rPr>
              <a:t>Выстраивать систему ключевых образовательных событий воспитательной направленности, поддерживать традиции их коллективного планирования, организации, проведения и анализа в школьном сообществе</a:t>
            </a:r>
            <a:r>
              <a:rPr lang="ru-RU" sz="2400" dirty="0">
                <a:solidFill>
                  <a:srgbClr val="00B0F0"/>
                </a:solidFill>
              </a:rPr>
              <a:t>.</a:t>
            </a:r>
            <a:endParaRPr lang="ru-RU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564B79-D7E7-4E06-B9C9-967C8C8659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996889" cy="9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5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138" y="-171400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ru-RU" sz="3200" dirty="0"/>
            </a:b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«Занятие объединения дополнительного образования»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39617"/>
              </p:ext>
            </p:extLst>
          </p:nvPr>
        </p:nvGraphicFramePr>
        <p:xfrm>
          <a:off x="143508" y="1268759"/>
          <a:ext cx="8856984" cy="5212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28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8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0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деятельности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687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мотивации обучающихся к получению знаний, налаживания позитивных межличностных отношений в группе,</a:t>
                      </a:r>
                      <a:r>
                        <a:rPr lang="ru-RU" sz="18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установлению доброжелательной атмосферы во время занятия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игровые процедуры (соревновательные моменты, ситуации, сюжетно – ролевые игры);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установление доверительных отношений между учителем и его учениками;</a:t>
                      </a:r>
                      <a:b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побуждение школьников соблюдать на занятии</a:t>
                      </a:r>
                      <a:r>
                        <a:rPr lang="ru-RU" sz="18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общепринятые нормы поведения, правила общения со старшими (учителями) и сверстниками (школьниками), принципы учебной дисциплины и самоорганизации.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687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интерактивных форм работы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интеллектуальные игры, стимулирующие познавательную мотивацию:</a:t>
                      </a:r>
                      <a:r>
                        <a:rPr lang="ru-RU" sz="18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групповая работа или работа в парах (командное взаимодействие), деловая игра, экспедиция, путешествие, инсценировка;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Дискуссии, диспуты, конференции.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755576" y="764704"/>
            <a:ext cx="7848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898334-9CE7-4654-84B7-604DBE5F0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880309" cy="8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6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68486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ru-RU" sz="3200" dirty="0"/>
            </a:b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«Занятие объединения </a:t>
            </a:r>
            <a:r>
              <a:rPr lang="ru-RU" sz="3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дополнитетельного</a:t>
            </a: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образования»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497309"/>
              </p:ext>
            </p:extLst>
          </p:nvPr>
        </p:nvGraphicFramePr>
        <p:xfrm>
          <a:off x="285720" y="1484784"/>
          <a:ext cx="8358246" cy="45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18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0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02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деятельности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634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воспитательных возможностей содержания</a:t>
                      </a:r>
                      <a:r>
                        <a:rPr lang="ru-RU" sz="20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занятия</a:t>
                      </a:r>
                      <a:endParaRPr lang="ru-RU" sz="20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демонстрация обучающимся примеров ответственного, гражданского поведения, проявления человеколюбия и добросердечности;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соответствующих текстов для чтения,.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874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Инициирование и поддержка исследовательской деятельности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и групповые исследовательские проекты;</a:t>
                      </a:r>
                    </a:p>
                    <a:p>
                      <a:pPr marL="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конкурсы проектов;</a:t>
                      </a:r>
                    </a:p>
                    <a:p>
                      <a:pPr marL="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 – исследовательские конференции,</a:t>
                      </a:r>
                      <a:r>
                        <a:rPr lang="ru-RU" sz="20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учебный и трудовой практикум, лабораторные работы, консультации.</a:t>
                      </a:r>
                      <a:endParaRPr lang="ru-RU" sz="20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Tx/>
                        <a:buChar char="-"/>
                      </a:pPr>
                      <a:endParaRPr lang="ru-RU" sz="20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734"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342900" algn="just">
                        <a:buFont typeface="Wingdings" panose="05000000000000000000" pitchFamily="2" charset="2"/>
                        <a:buChar char="ü"/>
                      </a:pPr>
                      <a:endParaRPr lang="ru-RU" sz="20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755576" y="764704"/>
            <a:ext cx="7848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C778D4F-8DD4-47AF-B883-28BAC2703D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996889" cy="9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3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CEFFA-18C3-4D8F-AA7B-8E9714C43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Модуль «Профориентация»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B6629A-2A36-4D75-8BFB-3DC203873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 fontScale="77500" lnSpcReduction="20000"/>
          </a:bodyPr>
          <a:lstStyle/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4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профессии – это одно из самых важных решений, который зачастую определяет всю дальнейшую жизнь человека.</a:t>
            </a:r>
            <a:r>
              <a:rPr lang="ru-RU" altLang="ko-KR" sz="34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Совместная деятельность педагогов и школьников по направлению «профориентация» включает в себя профессиональное просвещение школьников; диагностику и консультирование по проблемам профориентации, организацию профессиональных проб школьников.  Задача модуля – подготовить школьника к осознанному выбору своей будущей профессиональной деятельности, сориентироваться в мире современных профессий, учитывая потребности территории в кадрах и  востребованность профессий в современном мире.  </a:t>
            </a:r>
            <a:endParaRPr lang="ru-RU" altLang="ko-KR" sz="3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ko-KR" sz="34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Ресурсы для реализации модуля: родители, социальные партнёры, успешные выпускники, партнёры – предприятия.</a:t>
            </a:r>
            <a:endParaRPr lang="ru-RU" altLang="ko-KR" sz="3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7E5829-4E20-405F-A44E-6CA8F25701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880309" cy="8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7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«Профориентация»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751140"/>
              </p:ext>
            </p:extLst>
          </p:nvPr>
        </p:nvGraphicFramePr>
        <p:xfrm>
          <a:off x="539552" y="908720"/>
          <a:ext cx="8390720" cy="559186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5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2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8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 школьном уровне»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822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600" kern="12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прохождения обучающимися тематических экскурсий на предприятиях города в течение учебного периода в разных формах: групповых , индивидуальных.</a:t>
                      </a:r>
                      <a:endParaRPr lang="ru-RU" sz="16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проекты «Я журналист», «Наша служба и опасна, и трудна!». «РЖД»</a:t>
                      </a:r>
                      <a:endParaRPr lang="ru-RU" sz="1600" i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7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Знакомство с профессиями города, края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-встречи с профессионалами, представителями, руководителями, дающие обучающимся представление о профессиях и условиях работы на данном предприятии, возможностях и условиях получения профессии и поступления на работу на данное предприятие,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-участие </a:t>
                      </a:r>
                      <a:r>
                        <a:rPr lang="ru-RU" sz="1600" kern="12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kern="1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игре краевого проекта  «Карта профессий моего города», в муниципальном конкурсе конкурсе «В мире профессий», в Зимнем</a:t>
                      </a:r>
                      <a:r>
                        <a:rPr lang="ru-RU" sz="1600" kern="12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слёте РДШ.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600" kern="12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профильные площадки при организации летнего оздоровительного лагеря</a:t>
                      </a:r>
                      <a:endParaRPr lang="ru-RU" sz="160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02BC75-E4BD-43F3-9B24-605257B610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996889" cy="9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25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Модуль «Профориентация»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292377"/>
              </p:ext>
            </p:extLst>
          </p:nvPr>
        </p:nvGraphicFramePr>
        <p:xfrm>
          <a:off x="539552" y="908720"/>
          <a:ext cx="8390720" cy="679827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5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2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8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b="1" baseline="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индивидуальном уровне</a:t>
                      </a:r>
                      <a:endParaRPr lang="ru-RU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822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Выявление склонностей,</a:t>
                      </a:r>
                      <a:r>
                        <a:rPr lang="ru-RU" sz="20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способностей, дарований и иных индивидуальных особенностей детей, которые могут иметь значение в процессе выбора ими профессии, возможной при освоении программы дополнительного образования</a:t>
                      </a:r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-мастер-классы педагогов СЮТ во время Единого дня дополнительного образования</a:t>
                      </a:r>
                    </a:p>
                    <a:p>
                      <a:r>
                        <a:rPr lang="ru-RU" sz="2000" i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-мастер-классы представителей </a:t>
                      </a:r>
                      <a:r>
                        <a:rPr lang="ru-RU" sz="2000" i="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Верещагинского</a:t>
                      </a:r>
                      <a:r>
                        <a:rPr lang="ru-RU" sz="2000" i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многопрофильного техникума;</a:t>
                      </a:r>
                    </a:p>
                    <a:p>
                      <a:r>
                        <a:rPr lang="ru-RU" sz="2000" i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-мастер-классы</a:t>
                      </a:r>
                      <a:r>
                        <a:rPr lang="ru-RU" sz="2000" i="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представителей производственных организаций города</a:t>
                      </a:r>
                      <a:endParaRPr lang="ru-RU" sz="2000" i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7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Изучение</a:t>
                      </a:r>
                      <a:r>
                        <a:rPr lang="ru-RU" sz="20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личностных качеств и определение профессиональных интересов обучающихся</a:t>
                      </a:r>
                      <a:endParaRPr lang="ru-RU" sz="20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</a:t>
                      </a:r>
                      <a:r>
                        <a:rPr lang="ru-RU" sz="2000" kern="12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индивидуального маршрута ребёнка по тематической направленности детского объединения.</a:t>
                      </a:r>
                      <a:endParaRPr lang="ru-RU" sz="2000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2364C3-A774-4DAE-91B7-D133580CF7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" y="0"/>
            <a:ext cx="1996889" cy="91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020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1453</Words>
  <Application>Microsoft Office PowerPoint</Application>
  <PresentationFormat>Экран (4:3)</PresentationFormat>
  <Paragraphs>150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Тема Office</vt:lpstr>
      <vt:lpstr>РАБОЧАЯ ПРОГРАММА ВОСПИТАНИЯ   </vt:lpstr>
      <vt:lpstr>Цель</vt:lpstr>
      <vt:lpstr>Задачи</vt:lpstr>
      <vt:lpstr>Задачи</vt:lpstr>
      <vt:lpstr> Модуль «Занятие объединения дополнительного образования»</vt:lpstr>
      <vt:lpstr> Модуль «Занятие объединения дополнитетельного образования»</vt:lpstr>
      <vt:lpstr>Модуль «Профориентация»</vt:lpstr>
      <vt:lpstr>Модуль «Профориентация»</vt:lpstr>
      <vt:lpstr>Модуль «Профориентация»</vt:lpstr>
      <vt:lpstr>Модуль «Самоуправление и детские общественные  объединения»</vt:lpstr>
      <vt:lpstr>Модуль «Самоуправление и детские общественные объединения»</vt:lpstr>
      <vt:lpstr>Модуль «Самоуправление и детские общественные движения»</vt:lpstr>
      <vt:lpstr>Модуль «Работа с родителями»</vt:lpstr>
      <vt:lpstr>Модуль «Работа с родителями»</vt:lpstr>
      <vt:lpstr>Модуль «Работа с родителями»</vt:lpstr>
      <vt:lpstr>Модуль «Работа с родителями»</vt:lpstr>
      <vt:lpstr>Модуль «Ключевые образовательные события воспитательной направленности»</vt:lpstr>
      <vt:lpstr>   Модуль «Ключевые образовательные события воспитательной направленности»    </vt:lpstr>
      <vt:lpstr>   Модуль «Ключевые образовательные события воспитательной направленности»    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Пояснительная записка</dc:title>
  <dc:creator>1</dc:creator>
  <cp:lastModifiedBy>alex</cp:lastModifiedBy>
  <cp:revision>203</cp:revision>
  <dcterms:created xsi:type="dcterms:W3CDTF">2021-02-22T07:25:11Z</dcterms:created>
  <dcterms:modified xsi:type="dcterms:W3CDTF">2021-08-25T03:05:49Z</dcterms:modified>
</cp:coreProperties>
</file>