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sldIdLst>
    <p:sldId id="256" r:id="rId2"/>
    <p:sldId id="257" r:id="rId3"/>
    <p:sldId id="258" r:id="rId4"/>
    <p:sldId id="259" r:id="rId5"/>
    <p:sldId id="260" r:id="rId6"/>
    <p:sldId id="284" r:id="rId7"/>
    <p:sldId id="285" r:id="rId8"/>
    <p:sldId id="262" r:id="rId9"/>
    <p:sldId id="271" r:id="rId10"/>
    <p:sldId id="286" r:id="rId11"/>
    <p:sldId id="263" r:id="rId12"/>
    <p:sldId id="270" r:id="rId13"/>
    <p:sldId id="274" r:id="rId14"/>
    <p:sldId id="275" r:id="rId15"/>
    <p:sldId id="277" r:id="rId16"/>
    <p:sldId id="276" r:id="rId17"/>
    <p:sldId id="278" r:id="rId18"/>
    <p:sldId id="279" r:id="rId19"/>
    <p:sldId id="280" r:id="rId20"/>
    <p:sldId id="281" r:id="rId21"/>
    <p:sldId id="282" r:id="rId22"/>
    <p:sldId id="269" r:id="rId23"/>
    <p:sldId id="288" r:id="rId2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C4B1156A-380E-4F78-BDF5-A606A8083BF9}" styleName="Средний стиль 4 - акцент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69CF1AB2-1976-4502-BF36-3FF5EA218861}" styleName="Средний стиль 4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3096" autoAdjust="0"/>
  </p:normalViewPr>
  <p:slideViewPr>
    <p:cSldViewPr>
      <p:cViewPr varScale="1">
        <p:scale>
          <a:sx n="62" d="100"/>
          <a:sy n="62" d="100"/>
        </p:scale>
        <p:origin x="75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D81E263-3622-4176-B5FE-94BB8681851F}" type="datetimeFigureOut">
              <a:rPr lang="ru-RU" smtClean="0"/>
              <a:t>20.05.2021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3B9A505-D712-4B1F-B9BC-7AC78164DF6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665528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B9A505-D712-4B1F-B9BC-7AC78164DF60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961922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20.05.2021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20.05.2021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20.05.2021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20.05.2021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20.05.2021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20.05.2021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20.05.2021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20.05.2021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20.05.2021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20.05.2021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20.05.2021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20.05.2021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27584" y="1556792"/>
            <a:ext cx="7772400" cy="1470025"/>
          </a:xfrm>
        </p:spPr>
        <p:txBody>
          <a:bodyPr>
            <a:noAutofit/>
          </a:bodyPr>
          <a:lstStyle/>
          <a:p>
            <a:r>
              <a:rPr lang="ru-RU" sz="3200" b="1" i="1" dirty="0" smtClean="0">
                <a:solidFill>
                  <a:srgbClr val="C00000"/>
                </a:solidFill>
              </a:rPr>
              <a:t>Итоги реализации плана работы МПО учителей географии ВГО за 2020-2021 учебный год.</a:t>
            </a:r>
            <a:br>
              <a:rPr lang="ru-RU" sz="3200" b="1" i="1" dirty="0" smtClean="0">
                <a:solidFill>
                  <a:srgbClr val="C00000"/>
                </a:solidFill>
              </a:rPr>
            </a:br>
            <a:r>
              <a:rPr lang="ru-RU" sz="3200" b="1" i="1" dirty="0" smtClean="0">
                <a:solidFill>
                  <a:srgbClr val="C00000"/>
                </a:solidFill>
              </a:rPr>
              <a:t>Проектная и исследовательская деятельность на уроках географии и во внеурочное время.</a:t>
            </a:r>
            <a:endParaRPr lang="ru-RU" sz="3200" b="1" i="1" dirty="0">
              <a:solidFill>
                <a:srgbClr val="C0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75656" y="4581128"/>
            <a:ext cx="6400800" cy="1752600"/>
          </a:xfrm>
        </p:spPr>
        <p:txBody>
          <a:bodyPr>
            <a:normAutofit/>
          </a:bodyPr>
          <a:lstStyle/>
          <a:p>
            <a:r>
              <a:rPr lang="ru-RU" sz="2800" b="1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МПО ВГО учителей географии</a:t>
            </a:r>
          </a:p>
          <a:p>
            <a:r>
              <a:rPr lang="ru-RU" sz="2800" b="1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20 мая 2021 г.</a:t>
            </a:r>
            <a:endParaRPr lang="ru-RU" sz="2800" b="1" i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31699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64871" y="0"/>
            <a:ext cx="8856984" cy="634082"/>
          </a:xfrm>
        </p:spPr>
        <p:txBody>
          <a:bodyPr>
            <a:normAutofit/>
          </a:bodyPr>
          <a:lstStyle/>
          <a:p>
            <a:r>
              <a:rPr lang="ru-RU" sz="2800" b="1" dirty="0">
                <a:solidFill>
                  <a:srgbClr val="C00000"/>
                </a:solidFill>
                <a:latin typeface="Times New Roman"/>
                <a:ea typeface="Calibri"/>
              </a:rPr>
              <a:t>Количество выполненных работ по параллелям в ОО</a:t>
            </a:r>
            <a:endParaRPr lang="ru-RU" sz="2800" dirty="0">
              <a:solidFill>
                <a:srgbClr val="C00000"/>
              </a:solidFill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14740218"/>
              </p:ext>
            </p:extLst>
          </p:nvPr>
        </p:nvGraphicFramePr>
        <p:xfrm>
          <a:off x="251520" y="693614"/>
          <a:ext cx="8640958" cy="591664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59228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2008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2008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2008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4807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48072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864096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689582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1038608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</a:tblGrid>
              <a:tr h="55824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</a:rPr>
                        <a:t>ОО</a:t>
                      </a:r>
                      <a:endParaRPr lang="ru-RU" sz="2000" b="1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</a:rPr>
                        <a:t>5 класс</a:t>
                      </a:r>
                      <a:endParaRPr lang="ru-RU" sz="1600" b="1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</a:rPr>
                        <a:t>6 класс</a:t>
                      </a:r>
                      <a:endParaRPr lang="ru-RU" sz="1600" b="1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</a:rPr>
                        <a:t>7 класс</a:t>
                      </a:r>
                      <a:endParaRPr lang="ru-RU" sz="1600" b="1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</a:rPr>
                        <a:t>8 класс</a:t>
                      </a:r>
                      <a:endParaRPr lang="ru-RU" sz="1600" b="1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</a:rPr>
                        <a:t>9 класс</a:t>
                      </a:r>
                      <a:endParaRPr lang="ru-RU" sz="1600" b="1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</a:rPr>
                        <a:t>10 класс</a:t>
                      </a:r>
                      <a:endParaRPr lang="ru-RU" sz="1600" b="1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</a:rPr>
                        <a:t>11 класс</a:t>
                      </a:r>
                      <a:endParaRPr lang="ru-RU" sz="1600" b="1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</a:rPr>
                        <a:t>ИТОГО ПО ОО</a:t>
                      </a:r>
                      <a:endParaRPr lang="ru-RU" sz="2000" b="1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5824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</a:rPr>
                        <a:t>МБОУ «ВОК»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</a:rPr>
                        <a:t>СП Школа № 1</a:t>
                      </a:r>
                      <a:endParaRPr lang="ru-RU" sz="2000" b="1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</a:rPr>
                        <a:t>2</a:t>
                      </a:r>
                      <a:endParaRPr lang="ru-RU" sz="2000" b="1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</a:rPr>
                        <a:t>3</a:t>
                      </a:r>
                      <a:endParaRPr lang="ru-RU" sz="2000" b="1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</a:rPr>
                        <a:t>7</a:t>
                      </a:r>
                      <a:endParaRPr lang="ru-RU" sz="2000" b="1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</a:rPr>
                        <a:t>5</a:t>
                      </a:r>
                      <a:endParaRPr lang="ru-RU" sz="2000" b="1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</a:rPr>
                        <a:t>6</a:t>
                      </a:r>
                      <a:endParaRPr lang="ru-RU" sz="2000" b="1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</a:rPr>
                        <a:t>2</a:t>
                      </a:r>
                      <a:endParaRPr lang="ru-RU" sz="2000" b="1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effectLst/>
                        </a:rPr>
                        <a:t>2</a:t>
                      </a:r>
                      <a:endParaRPr lang="ru-RU" sz="2000" b="1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effectLst/>
                        </a:rPr>
                        <a:t>27</a:t>
                      </a:r>
                      <a:endParaRPr lang="ru-RU" sz="2000" b="1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5824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</a:rPr>
                        <a:t>МБОУ «ВОК»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</a:rPr>
                        <a:t>СП Школа № 2</a:t>
                      </a:r>
                      <a:endParaRPr lang="ru-RU" sz="2000" b="1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effectLst/>
                        </a:rPr>
                        <a:t>14</a:t>
                      </a:r>
                      <a:endParaRPr lang="ru-RU" sz="2000" b="1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effectLst/>
                        </a:rPr>
                        <a:t>17</a:t>
                      </a:r>
                      <a:endParaRPr lang="ru-RU" sz="2000" b="1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effectLst/>
                        </a:rPr>
                        <a:t>23</a:t>
                      </a:r>
                      <a:endParaRPr lang="ru-RU" sz="2000" b="1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effectLst/>
                        </a:rPr>
                        <a:t>21</a:t>
                      </a:r>
                      <a:endParaRPr lang="ru-RU" sz="2000" b="1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</a:rPr>
                        <a:t>24</a:t>
                      </a:r>
                      <a:endParaRPr lang="ru-RU" sz="2000" b="1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</a:rPr>
                        <a:t>2</a:t>
                      </a:r>
                      <a:endParaRPr lang="ru-RU" sz="2000" b="1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</a:rPr>
                        <a:t>3</a:t>
                      </a:r>
                      <a:endParaRPr lang="ru-RU" sz="2000" b="1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effectLst/>
                        </a:rPr>
                        <a:t>104</a:t>
                      </a:r>
                      <a:endParaRPr lang="ru-RU" sz="2000" b="1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4579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</a:rPr>
                        <a:t>МБОУ «ВОК»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</a:rPr>
                        <a:t>СП Школа № 121</a:t>
                      </a:r>
                      <a:endParaRPr lang="ru-RU" sz="2000" b="1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effectLst/>
                        </a:rPr>
                        <a:t>0</a:t>
                      </a:r>
                      <a:endParaRPr lang="ru-RU" sz="2000" b="1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effectLst/>
                        </a:rPr>
                        <a:t>11</a:t>
                      </a:r>
                      <a:endParaRPr lang="ru-RU" sz="2000" b="1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effectLst/>
                        </a:rPr>
                        <a:t>23</a:t>
                      </a:r>
                      <a:endParaRPr lang="ru-RU" sz="2000" b="1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effectLst/>
                        </a:rPr>
                        <a:t>0</a:t>
                      </a:r>
                      <a:endParaRPr lang="ru-RU" sz="2000" b="1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effectLst/>
                        </a:rPr>
                        <a:t>11</a:t>
                      </a:r>
                      <a:endParaRPr lang="ru-RU" sz="2000" b="1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effectLst/>
                        </a:rPr>
                        <a:t>10</a:t>
                      </a:r>
                      <a:endParaRPr lang="ru-RU" sz="2000" b="1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</a:rPr>
                        <a:t>5</a:t>
                      </a:r>
                      <a:endParaRPr lang="ru-RU" sz="2000" b="1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</a:rPr>
                        <a:t>60</a:t>
                      </a:r>
                      <a:endParaRPr lang="ru-RU" sz="2000" b="1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13334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</a:rPr>
                        <a:t>МБОУ «ВОК»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</a:rPr>
                        <a:t>СП Вознесенская школа</a:t>
                      </a:r>
                      <a:endParaRPr lang="ru-RU" sz="2000" b="1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effectLst/>
                        </a:rPr>
                        <a:t>4</a:t>
                      </a:r>
                      <a:endParaRPr lang="ru-RU" sz="2000" b="1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</a:rPr>
                        <a:t>1</a:t>
                      </a:r>
                      <a:endParaRPr lang="ru-RU" sz="2000" b="1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effectLst/>
                        </a:rPr>
                        <a:t>4</a:t>
                      </a:r>
                      <a:endParaRPr lang="ru-RU" sz="2000" b="1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effectLst/>
                        </a:rPr>
                        <a:t>3</a:t>
                      </a:r>
                      <a:endParaRPr lang="ru-RU" sz="2000" b="1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effectLst/>
                        </a:rPr>
                        <a:t>0</a:t>
                      </a:r>
                      <a:endParaRPr lang="ru-RU" sz="2000" b="1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effectLst/>
                        </a:rPr>
                        <a:t>1</a:t>
                      </a:r>
                      <a:endParaRPr lang="ru-RU" sz="2000" b="1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</a:rPr>
                        <a:t>0</a:t>
                      </a:r>
                      <a:endParaRPr lang="ru-RU" sz="2000" b="1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</a:rPr>
                        <a:t>13</a:t>
                      </a:r>
                      <a:endParaRPr lang="ru-RU" sz="2000" b="1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13334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</a:rPr>
                        <a:t>МБОУ «ВОК»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</a:rPr>
                        <a:t>СП </a:t>
                      </a:r>
                      <a:r>
                        <a:rPr lang="ru-RU" sz="2000" b="1" dirty="0" err="1">
                          <a:effectLst/>
                        </a:rPr>
                        <a:t>Комаровская</a:t>
                      </a:r>
                      <a:r>
                        <a:rPr lang="ru-RU" sz="2000" b="1" dirty="0">
                          <a:effectLst/>
                        </a:rPr>
                        <a:t> школа</a:t>
                      </a:r>
                      <a:endParaRPr lang="ru-RU" sz="2000" b="1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effectLst/>
                        </a:rPr>
                        <a:t>2</a:t>
                      </a:r>
                      <a:endParaRPr lang="ru-RU" sz="2000" b="1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effectLst/>
                        </a:rPr>
                        <a:t>5</a:t>
                      </a:r>
                      <a:endParaRPr lang="ru-RU" sz="2000" b="1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effectLst/>
                        </a:rPr>
                        <a:t>5</a:t>
                      </a:r>
                      <a:endParaRPr lang="ru-RU" sz="2000" b="1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effectLst/>
                        </a:rPr>
                        <a:t>0</a:t>
                      </a:r>
                      <a:endParaRPr lang="ru-RU" sz="2000" b="1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effectLst/>
                        </a:rPr>
                        <a:t>2</a:t>
                      </a:r>
                      <a:endParaRPr lang="ru-RU" sz="2000" b="1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effectLst/>
                        </a:rPr>
                        <a:t>0</a:t>
                      </a:r>
                      <a:endParaRPr lang="ru-RU" sz="2000" b="1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effectLst/>
                        </a:rPr>
                        <a:t>0</a:t>
                      </a:r>
                      <a:endParaRPr lang="ru-RU" sz="2000" b="1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</a:rPr>
                        <a:t>14</a:t>
                      </a:r>
                      <a:endParaRPr lang="ru-RU" sz="2000" b="1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7069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</a:rPr>
                        <a:t>МБОУ «ВСШИ»</a:t>
                      </a:r>
                      <a:endParaRPr lang="ru-RU" sz="2000" b="1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</a:rPr>
                        <a:t>5</a:t>
                      </a:r>
                      <a:endParaRPr lang="ru-RU" sz="2000" b="1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</a:rPr>
                        <a:t>5</a:t>
                      </a:r>
                      <a:endParaRPr lang="ru-RU" sz="2000" b="1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</a:rPr>
                        <a:t>11</a:t>
                      </a:r>
                      <a:endParaRPr lang="ru-RU" sz="2000" b="1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</a:rPr>
                        <a:t>9</a:t>
                      </a:r>
                      <a:endParaRPr lang="ru-RU" sz="2000" b="1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effectLst/>
                        </a:rPr>
                        <a:t>6</a:t>
                      </a:r>
                      <a:endParaRPr lang="ru-RU" sz="2000" b="1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effectLst/>
                        </a:rPr>
                        <a:t>0</a:t>
                      </a:r>
                      <a:endParaRPr lang="ru-RU" sz="2000" b="1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effectLst/>
                        </a:rPr>
                        <a:t>0</a:t>
                      </a:r>
                      <a:endParaRPr lang="ru-RU" sz="2000" b="1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</a:rPr>
                        <a:t>36</a:t>
                      </a:r>
                      <a:endParaRPr lang="ru-RU" sz="2000" b="1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7069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</a:rPr>
                        <a:t>ИТОГО</a:t>
                      </a:r>
                      <a:endParaRPr lang="ru-RU" sz="2000" b="1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</a:rPr>
                        <a:t>27</a:t>
                      </a:r>
                      <a:endParaRPr lang="ru-RU" sz="2000" b="1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effectLst/>
                        </a:rPr>
                        <a:t>42</a:t>
                      </a:r>
                      <a:endParaRPr lang="ru-RU" sz="2000" b="1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effectLst/>
                        </a:rPr>
                        <a:t>73</a:t>
                      </a:r>
                      <a:endParaRPr lang="ru-RU" sz="2000" b="1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effectLst/>
                        </a:rPr>
                        <a:t>38</a:t>
                      </a:r>
                      <a:endParaRPr lang="ru-RU" sz="2000" b="1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effectLst/>
                        </a:rPr>
                        <a:t>49</a:t>
                      </a:r>
                      <a:endParaRPr lang="ru-RU" sz="2000" b="1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effectLst/>
                        </a:rPr>
                        <a:t>15</a:t>
                      </a:r>
                      <a:endParaRPr lang="ru-RU" sz="2000" b="1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effectLst/>
                        </a:rPr>
                        <a:t>10</a:t>
                      </a:r>
                      <a:endParaRPr lang="ru-RU" sz="2000" b="1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</a:rPr>
                        <a:t>254</a:t>
                      </a:r>
                      <a:endParaRPr lang="ru-RU" sz="2000" b="1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947510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864096"/>
          </a:xfrm>
        </p:spPr>
        <p:txBody>
          <a:bodyPr>
            <a:normAutofit fontScale="90000"/>
          </a:bodyPr>
          <a:lstStyle/>
          <a:p>
            <a:r>
              <a:rPr lang="ru-RU" sz="3200" b="1" dirty="0" smtClean="0">
                <a:solidFill>
                  <a:srgbClr val="C00000"/>
                </a:solidFill>
              </a:rPr>
              <a:t>Проектная и исследовательская </a:t>
            </a:r>
            <a:r>
              <a:rPr lang="ru-RU" sz="3200" b="1" dirty="0">
                <a:solidFill>
                  <a:srgbClr val="C00000"/>
                </a:solidFill>
              </a:rPr>
              <a:t>деятельность на уроках географии и во внеурочное время </a:t>
            </a:r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467544" y="1340768"/>
            <a:ext cx="8075240" cy="5184576"/>
          </a:xfrm>
        </p:spPr>
        <p:txBody>
          <a:bodyPr>
            <a:normAutofit fontScale="92500" lnSpcReduction="10000"/>
          </a:bodyPr>
          <a:lstStyle/>
          <a:p>
            <a:pPr marL="0" lvl="0" indent="0" algn="just">
              <a:spcBef>
                <a:spcPts val="0"/>
              </a:spcBef>
              <a:buNone/>
            </a:pPr>
            <a:r>
              <a:rPr lang="ru-RU" sz="30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Проектная деятельность </a:t>
            </a:r>
            <a:r>
              <a:rPr lang="ru-RU" sz="3000" b="1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это способ достижения цели через детальную разработку проблемы в условиях ограниченности по срокам и ресурсам, которая должна завершиться вполне определённым практическим результатом, оформленным тем или иным образом.</a:t>
            </a:r>
          </a:p>
          <a:p>
            <a:pPr marL="0" lvl="0" indent="0">
              <a:spcBef>
                <a:spcPts val="0"/>
              </a:spcBef>
              <a:buNone/>
            </a:pPr>
            <a:endParaRPr lang="ru-RU" sz="3000" b="1" i="1" dirty="0" smtClean="0">
              <a:solidFill>
                <a:srgbClr val="C00000"/>
              </a:solidFill>
              <a:latin typeface="Times New Roman"/>
            </a:endParaRPr>
          </a:p>
          <a:p>
            <a:pPr marL="0" lvl="0" indent="0" algn="just">
              <a:spcBef>
                <a:spcPts val="0"/>
              </a:spcBef>
              <a:buNone/>
            </a:pPr>
            <a:r>
              <a:rPr lang="ru-RU" sz="3000" b="1" i="1" dirty="0" smtClean="0">
                <a:solidFill>
                  <a:srgbClr val="C00000"/>
                </a:solidFill>
                <a:latin typeface="Times New Roman"/>
              </a:rPr>
              <a:t>Исследовательская</a:t>
            </a:r>
            <a:r>
              <a:rPr lang="ru-RU" sz="3000" b="1" i="1" dirty="0">
                <a:solidFill>
                  <a:srgbClr val="C00000"/>
                </a:solidFill>
                <a:latin typeface="Times New Roman"/>
              </a:rPr>
              <a:t> деятельность</a:t>
            </a:r>
            <a:r>
              <a:rPr lang="ru-RU" sz="3000" b="1" i="1" dirty="0">
                <a:solidFill>
                  <a:srgbClr val="111115"/>
                </a:solidFill>
                <a:latin typeface="Times New Roman"/>
              </a:rPr>
              <a:t> –это  деятельность учащихся по исследованию  </a:t>
            </a:r>
            <a:endParaRPr lang="ru-RU" sz="3000" b="1" i="1" dirty="0" smtClean="0">
              <a:solidFill>
                <a:srgbClr val="111115"/>
              </a:solidFill>
              <a:latin typeface="Times New Roman"/>
            </a:endParaRPr>
          </a:p>
          <a:p>
            <a:pPr marL="0" lvl="0" indent="0" algn="just">
              <a:spcBef>
                <a:spcPts val="0"/>
              </a:spcBef>
              <a:buNone/>
            </a:pPr>
            <a:r>
              <a:rPr lang="ru-RU" sz="3000" b="1" i="1" dirty="0" smtClean="0">
                <a:solidFill>
                  <a:srgbClr val="111115"/>
                </a:solidFill>
                <a:latin typeface="Times New Roman"/>
              </a:rPr>
              <a:t>различных</a:t>
            </a:r>
            <a:r>
              <a:rPr lang="ru-RU" sz="3000" b="1" i="1" dirty="0">
                <a:solidFill>
                  <a:srgbClr val="111115"/>
                </a:solidFill>
                <a:latin typeface="Times New Roman"/>
              </a:rPr>
              <a:t> объектов с соблюдением процедур  </a:t>
            </a:r>
            <a:r>
              <a:rPr lang="ru-RU" sz="3000" b="1" i="1" dirty="0" smtClean="0">
                <a:solidFill>
                  <a:srgbClr val="111115"/>
                </a:solidFill>
                <a:latin typeface="Times New Roman"/>
              </a:rPr>
              <a:t>и</a:t>
            </a:r>
          </a:p>
          <a:p>
            <a:pPr marL="0" lvl="0" indent="0" algn="just">
              <a:spcBef>
                <a:spcPts val="0"/>
              </a:spcBef>
              <a:buNone/>
            </a:pPr>
            <a:r>
              <a:rPr lang="ru-RU" sz="3000" b="1" i="1" dirty="0" smtClean="0">
                <a:solidFill>
                  <a:srgbClr val="111115"/>
                </a:solidFill>
                <a:latin typeface="Times New Roman"/>
              </a:rPr>
              <a:t>этапов</a:t>
            </a:r>
            <a:r>
              <a:rPr lang="ru-RU" sz="3000" b="1" i="1" dirty="0">
                <a:solidFill>
                  <a:srgbClr val="111115"/>
                </a:solidFill>
                <a:latin typeface="Times New Roman"/>
              </a:rPr>
              <a:t>, близких </a:t>
            </a:r>
            <a:r>
              <a:rPr lang="ru-RU" sz="3000" b="1" i="1" dirty="0" smtClean="0">
                <a:solidFill>
                  <a:srgbClr val="111115"/>
                </a:solidFill>
                <a:latin typeface="Times New Roman"/>
              </a:rPr>
              <a:t>научному исследованию,</a:t>
            </a:r>
          </a:p>
          <a:p>
            <a:pPr marL="0" lvl="0" indent="0" algn="just">
              <a:spcBef>
                <a:spcPts val="0"/>
              </a:spcBef>
              <a:buNone/>
            </a:pPr>
            <a:r>
              <a:rPr lang="ru-RU" sz="3000" b="1" i="1" dirty="0" smtClean="0">
                <a:solidFill>
                  <a:srgbClr val="111115"/>
                </a:solidFill>
                <a:latin typeface="Times New Roman"/>
              </a:rPr>
              <a:t>но</a:t>
            </a:r>
            <a:r>
              <a:rPr lang="ru-RU" sz="3000" b="1" i="1" dirty="0">
                <a:solidFill>
                  <a:srgbClr val="111115"/>
                </a:solidFill>
                <a:latin typeface="Times New Roman"/>
              </a:rPr>
              <a:t>  адаптированных к </a:t>
            </a:r>
            <a:r>
              <a:rPr lang="ru-RU" sz="3000" b="1" i="1" dirty="0" smtClean="0">
                <a:solidFill>
                  <a:srgbClr val="111115"/>
                </a:solidFill>
                <a:latin typeface="Times New Roman"/>
              </a:rPr>
              <a:t>уровню познавательных</a:t>
            </a:r>
            <a:r>
              <a:rPr lang="ru-RU" sz="3000" b="1" i="1" dirty="0">
                <a:solidFill>
                  <a:srgbClr val="111115"/>
                </a:solidFill>
                <a:latin typeface="Times New Roman"/>
              </a:rPr>
              <a:t> </a:t>
            </a:r>
            <a:endParaRPr lang="ru-RU" sz="3000" b="1" i="1" dirty="0" smtClean="0">
              <a:solidFill>
                <a:srgbClr val="111115"/>
              </a:solidFill>
              <a:latin typeface="Times New Roman"/>
            </a:endParaRPr>
          </a:p>
          <a:p>
            <a:pPr marL="0" lvl="0" indent="0" algn="just">
              <a:spcBef>
                <a:spcPts val="0"/>
              </a:spcBef>
              <a:buNone/>
            </a:pPr>
            <a:r>
              <a:rPr lang="ru-RU" sz="3000" b="1" i="1" dirty="0" smtClean="0">
                <a:solidFill>
                  <a:srgbClr val="111115"/>
                </a:solidFill>
                <a:latin typeface="Times New Roman"/>
              </a:rPr>
              <a:t>возможностей</a:t>
            </a:r>
            <a:r>
              <a:rPr lang="ru-RU" sz="3000" b="1" i="1" dirty="0">
                <a:solidFill>
                  <a:srgbClr val="111115"/>
                </a:solidFill>
                <a:latin typeface="Times New Roman"/>
              </a:rPr>
              <a:t> учащихся</a:t>
            </a:r>
            <a:r>
              <a:rPr lang="ru-RU" sz="3000" b="1" i="1" dirty="0" smtClean="0">
                <a:solidFill>
                  <a:srgbClr val="111115"/>
                </a:solidFill>
                <a:latin typeface="Times New Roman"/>
              </a:rPr>
              <a:t>.</a:t>
            </a:r>
          </a:p>
          <a:p>
            <a:pPr marL="0" lvl="0" indent="0" algn="just">
              <a:spcBef>
                <a:spcPts val="0"/>
              </a:spcBef>
              <a:buNone/>
            </a:pPr>
            <a:endParaRPr lang="ru-RU" sz="2800" b="1" i="1" dirty="0">
              <a:solidFill>
                <a:prstClr val="black"/>
              </a:solidFill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6820058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>
            <a:noAutofit/>
          </a:bodyPr>
          <a:lstStyle/>
          <a:p>
            <a:r>
              <a:rPr lang="ru-RU" sz="3200" b="1" dirty="0" smtClean="0">
                <a:solidFill>
                  <a:srgbClr val="C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Основополагающие принципы проектной и исследовательской деятельности</a:t>
            </a:r>
            <a:endParaRPr lang="ru-RU" sz="3200" b="1" dirty="0">
              <a:solidFill>
                <a:srgbClr val="C0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5400600"/>
          </a:xfrm>
        </p:spPr>
        <p:txBody>
          <a:bodyPr>
            <a:normAutofit fontScale="92500" lnSpcReduction="20000"/>
          </a:bodyPr>
          <a:lstStyle/>
          <a:p>
            <a:pPr marL="0" indent="0" algn="just">
              <a:buNone/>
            </a:pPr>
            <a:r>
              <a:rPr lang="ru-RU" b="1" dirty="0"/>
              <a:t>1) </a:t>
            </a:r>
            <a:r>
              <a:rPr lang="ru-RU" b="1" dirty="0" smtClean="0"/>
              <a:t>тематика, цели </a:t>
            </a:r>
            <a:r>
              <a:rPr lang="ru-RU" b="1" dirty="0"/>
              <a:t>и задачи этих видов деятельности обучающихся определяются как их личностными, так и социальными мотивами. </a:t>
            </a:r>
          </a:p>
          <a:p>
            <a:pPr marL="0" indent="0" algn="just">
              <a:buNone/>
            </a:pPr>
            <a:r>
              <a:rPr lang="ru-RU" b="1" dirty="0"/>
              <a:t>2) учебно-исследовательская и проектная деятельность должна быть организована таким образом, чтобы обучающиеся смогли реализовать свои потребности в общении с одноклассниками, учителями, </a:t>
            </a:r>
            <a:r>
              <a:rPr lang="ru-RU" b="1" dirty="0" smtClean="0"/>
              <a:t>социумом.</a:t>
            </a:r>
          </a:p>
          <a:p>
            <a:pPr marL="0" indent="0" algn="just">
              <a:buNone/>
            </a:pPr>
            <a:r>
              <a:rPr lang="ru-RU" b="1" dirty="0" smtClean="0"/>
              <a:t>3</a:t>
            </a:r>
            <a:r>
              <a:rPr lang="ru-RU" b="1" dirty="0"/>
              <a:t>) организация исследовательских и проектных работ школьников обеспечивает сочетание различных видов познавательной деятельности. </a:t>
            </a:r>
          </a:p>
        </p:txBody>
      </p:sp>
    </p:spTree>
    <p:extLst>
      <p:ext uri="{BB962C8B-B14F-4D97-AF65-F5344CB8AC3E}">
        <p14:creationId xmlns:p14="http://schemas.microsoft.com/office/powerpoint/2010/main" val="133719961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18058"/>
          </a:xfrm>
        </p:spPr>
        <p:txBody>
          <a:bodyPr>
            <a:normAutofit fontScale="90000"/>
          </a:bodyPr>
          <a:lstStyle/>
          <a:p>
            <a:r>
              <a:rPr lang="ru-RU" sz="3200" b="1" dirty="0" smtClean="0">
                <a:solidFill>
                  <a:srgbClr val="C00000"/>
                </a:solidFill>
              </a:rPr>
              <a:t>Важно учитывать:</a:t>
            </a:r>
            <a:endParaRPr lang="ru-RU" sz="3200" b="1" dirty="0">
              <a:solidFill>
                <a:srgbClr val="C0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980728"/>
            <a:ext cx="8229600" cy="5688632"/>
          </a:xfrm>
        </p:spPr>
        <p:txBody>
          <a:bodyPr>
            <a:normAutofit fontScale="85000" lnSpcReduction="10000"/>
          </a:bodyPr>
          <a:lstStyle/>
          <a:p>
            <a:pPr algn="just">
              <a:buFont typeface="Wingdings" panose="05000000000000000000" pitchFamily="2" charset="2"/>
              <a:buChar char="ü"/>
            </a:pPr>
            <a:r>
              <a:rPr lang="ru-RU" b="1" dirty="0" smtClean="0"/>
              <a:t>тема </a:t>
            </a:r>
            <a:r>
              <a:rPr lang="ru-RU" b="1" dirty="0"/>
              <a:t>исследования должна быть на самом деле интересна для ученика и совпадать с кругом интереса </a:t>
            </a:r>
            <a:r>
              <a:rPr lang="ru-RU" b="1" dirty="0" smtClean="0"/>
              <a:t>учителя;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ru-RU" b="1" dirty="0" smtClean="0"/>
              <a:t>необходимо</a:t>
            </a:r>
            <a:r>
              <a:rPr lang="ru-RU" b="1" dirty="0"/>
              <a:t>, чтобы обучающийся хорошо осознавал суть проблемы, иначе весь ход поиска её решения будет бессмыслен, даже если он будет проведён учителем безукоризненно </a:t>
            </a:r>
            <a:r>
              <a:rPr lang="ru-RU" b="1" dirty="0" smtClean="0"/>
              <a:t>правильно;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ru-RU" b="1" dirty="0" smtClean="0"/>
              <a:t>организация </a:t>
            </a:r>
            <a:r>
              <a:rPr lang="ru-RU" b="1" dirty="0"/>
              <a:t>хода работы над раскрытием проблемы исследования должна строиться на взаимоответственности учителя и ученика друг перед другом и </a:t>
            </a:r>
            <a:r>
              <a:rPr lang="ru-RU" b="1" dirty="0" smtClean="0"/>
              <a:t>взаимопомощи;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ru-RU" b="1" dirty="0" smtClean="0"/>
              <a:t>раскрытие </a:t>
            </a:r>
            <a:r>
              <a:rPr lang="ru-RU" b="1" dirty="0"/>
              <a:t>проблемы в первую очередь должно приносить что-то новое ученику, а уже потом </a:t>
            </a:r>
            <a:r>
              <a:rPr lang="ru-RU" b="1" dirty="0" smtClean="0"/>
              <a:t>науке.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36849443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just"/>
            <a:r>
              <a:rPr lang="ru-RU" sz="3200" b="1" dirty="0">
                <a:solidFill>
                  <a:srgbClr val="C00000"/>
                </a:solidFill>
              </a:rPr>
              <a:t>Учебно-исследовательская и </a:t>
            </a:r>
            <a:r>
              <a:rPr lang="ru-RU" sz="3200" b="1" dirty="0" smtClean="0">
                <a:solidFill>
                  <a:srgbClr val="C00000"/>
                </a:solidFill>
              </a:rPr>
              <a:t>проектная деятельность </a:t>
            </a:r>
            <a:r>
              <a:rPr lang="ru-RU" sz="3200" b="1" dirty="0">
                <a:solidFill>
                  <a:srgbClr val="C00000"/>
                </a:solidFill>
              </a:rPr>
              <a:t>имеют как общие, так </a:t>
            </a:r>
            <a:r>
              <a:rPr lang="ru-RU" sz="3200" b="1" dirty="0" smtClean="0">
                <a:solidFill>
                  <a:srgbClr val="C00000"/>
                </a:solidFill>
              </a:rPr>
              <a:t>и специфические черты:</a:t>
            </a:r>
            <a:endParaRPr lang="ru-RU" sz="3200" b="1" dirty="0">
              <a:solidFill>
                <a:srgbClr val="C0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700808"/>
            <a:ext cx="8229600" cy="4425355"/>
          </a:xfrm>
        </p:spPr>
        <p:txBody>
          <a:bodyPr>
            <a:normAutofit fontScale="92500"/>
          </a:bodyPr>
          <a:lstStyle/>
          <a:p>
            <a:pPr algn="just">
              <a:buFont typeface="Wingdings" panose="05000000000000000000" pitchFamily="2" charset="2"/>
              <a:buChar char="ü"/>
            </a:pPr>
            <a:r>
              <a:rPr lang="ru-RU" b="1" dirty="0" smtClean="0"/>
              <a:t>практически </a:t>
            </a:r>
            <a:r>
              <a:rPr lang="ru-RU" b="1" dirty="0"/>
              <a:t>значимые цели и задачи учебно-исследовательской и проектной деятельности; 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ru-RU" b="1" dirty="0" smtClean="0"/>
              <a:t>структура </a:t>
            </a:r>
            <a:r>
              <a:rPr lang="ru-RU" b="1" dirty="0"/>
              <a:t>проектной и исследовательской деятельности включает общие </a:t>
            </a:r>
            <a:r>
              <a:rPr lang="ru-RU" b="1" dirty="0" smtClean="0"/>
              <a:t>компоненты; </a:t>
            </a:r>
            <a:endParaRPr lang="ru-RU" b="1" dirty="0"/>
          </a:p>
          <a:p>
            <a:pPr algn="just">
              <a:buFont typeface="Wingdings" panose="05000000000000000000" pitchFamily="2" charset="2"/>
              <a:buChar char="ü"/>
            </a:pPr>
            <a:r>
              <a:rPr lang="ru-RU" b="1" dirty="0" smtClean="0"/>
              <a:t>компетентность </a:t>
            </a:r>
            <a:r>
              <a:rPr lang="ru-RU" b="1" dirty="0"/>
              <a:t>в выбранной сфере исследования, творческую активность, собранность, аккуратность, целеустремлённость, высокую мотивацию. </a:t>
            </a:r>
          </a:p>
        </p:txBody>
      </p:sp>
    </p:spTree>
    <p:extLst>
      <p:ext uri="{BB962C8B-B14F-4D97-AF65-F5344CB8AC3E}">
        <p14:creationId xmlns:p14="http://schemas.microsoft.com/office/powerpoint/2010/main" val="68428025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90066"/>
          </a:xfrm>
        </p:spPr>
        <p:txBody>
          <a:bodyPr>
            <a:normAutofit fontScale="90000"/>
          </a:bodyPr>
          <a:lstStyle/>
          <a:p>
            <a:r>
              <a:rPr lang="ru-RU" sz="3200" b="1" dirty="0">
                <a:solidFill>
                  <a:srgbClr val="C00000"/>
                </a:solidFill>
              </a:rPr>
              <a:t>Специфические черты (различия) проектной и исследовательской деятельности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323528" y="1052736"/>
            <a:ext cx="4040188" cy="639762"/>
          </a:xfrm>
        </p:spPr>
        <p:txBody>
          <a:bodyPr>
            <a:normAutofit/>
          </a:bodyPr>
          <a:lstStyle/>
          <a:p>
            <a:pPr algn="ctr"/>
            <a:r>
              <a:rPr lang="ru-RU" sz="3200" u="sng" dirty="0" smtClean="0">
                <a:solidFill>
                  <a:srgbClr val="0070C0"/>
                </a:solidFill>
              </a:rPr>
              <a:t>Проект</a:t>
            </a:r>
            <a:endParaRPr lang="ru-RU" sz="3200" u="sng" dirty="0">
              <a:solidFill>
                <a:srgbClr val="0070C0"/>
              </a:solidFill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sz="half" idx="2"/>
          </p:nvPr>
        </p:nvSpPr>
        <p:spPr>
          <a:xfrm>
            <a:off x="457200" y="1844824"/>
            <a:ext cx="4040188" cy="4281339"/>
          </a:xfrm>
        </p:spPr>
        <p:txBody>
          <a:bodyPr/>
          <a:lstStyle/>
          <a:p>
            <a:pPr marL="0" indent="0" algn="just">
              <a:buNone/>
            </a:pPr>
            <a:r>
              <a:rPr lang="ru-RU" b="1" dirty="0"/>
              <a:t>направлен на получение конкретного запланированного результата </a:t>
            </a:r>
            <a:r>
              <a:rPr lang="ru-RU" b="1" dirty="0" smtClean="0"/>
              <a:t>— продукта</a:t>
            </a:r>
            <a:r>
              <a:rPr lang="ru-RU" b="1" dirty="0"/>
              <a:t>, обладающего определёнными свойствами и необходимого для </a:t>
            </a:r>
            <a:r>
              <a:rPr lang="ru-RU" b="1" dirty="0" smtClean="0"/>
              <a:t>использования.</a:t>
            </a:r>
            <a:endParaRPr lang="ru-RU" b="1" dirty="0"/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3"/>
          </p:nvPr>
        </p:nvSpPr>
        <p:spPr>
          <a:xfrm>
            <a:off x="4645025" y="1085528"/>
            <a:ext cx="4041775" cy="639762"/>
          </a:xfrm>
        </p:spPr>
        <p:txBody>
          <a:bodyPr>
            <a:normAutofit/>
          </a:bodyPr>
          <a:lstStyle/>
          <a:p>
            <a:pPr algn="ctr"/>
            <a:r>
              <a:rPr lang="ru-RU" sz="3200" u="sng" dirty="0" smtClean="0">
                <a:solidFill>
                  <a:srgbClr val="0070C0"/>
                </a:solidFill>
              </a:rPr>
              <a:t>Исследование </a:t>
            </a:r>
            <a:endParaRPr lang="ru-RU" sz="3200" u="sng" dirty="0">
              <a:solidFill>
                <a:srgbClr val="0070C0"/>
              </a:solidFill>
            </a:endParaRPr>
          </a:p>
        </p:txBody>
      </p:sp>
      <p:sp>
        <p:nvSpPr>
          <p:cNvPr id="7" name="Объект 6"/>
          <p:cNvSpPr>
            <a:spLocks noGrp="1"/>
          </p:cNvSpPr>
          <p:nvPr>
            <p:ph sz="quarter" idx="4"/>
          </p:nvPr>
        </p:nvSpPr>
        <p:spPr>
          <a:xfrm>
            <a:off x="4645025" y="1844824"/>
            <a:ext cx="4041775" cy="4281339"/>
          </a:xfrm>
        </p:spPr>
        <p:txBody>
          <a:bodyPr/>
          <a:lstStyle/>
          <a:p>
            <a:pPr marL="0" indent="0" algn="just">
              <a:buNone/>
            </a:pPr>
            <a:r>
              <a:rPr lang="ru-RU" b="1" dirty="0"/>
              <a:t>и</a:t>
            </a:r>
            <a:r>
              <a:rPr lang="ru-RU" b="1" dirty="0" smtClean="0"/>
              <a:t>сследование </a:t>
            </a:r>
            <a:r>
              <a:rPr lang="ru-RU" b="1" dirty="0"/>
              <a:t>представляет собой работу, в ходе которой автор получает новые знания об известных объектах. </a:t>
            </a:r>
            <a:r>
              <a:rPr lang="ru-RU" dirty="0"/>
              <a:t>	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67146" y="4941168"/>
            <a:ext cx="2440758" cy="1574289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61462" y="3799123"/>
            <a:ext cx="3914800" cy="26588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604686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61423" y="3883920"/>
            <a:ext cx="2412774" cy="1649760"/>
          </a:xfrm>
          <a:prstGeom prst="rect">
            <a:avLst/>
          </a:prstGeom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rmAutofit fontScale="90000"/>
          </a:bodyPr>
          <a:lstStyle/>
          <a:p>
            <a:r>
              <a:rPr lang="ru-RU" sz="3200" b="1" dirty="0" smtClean="0">
                <a:solidFill>
                  <a:srgbClr val="C00000"/>
                </a:solidFill>
              </a:rPr>
              <a:t>Итоги </a:t>
            </a:r>
            <a:r>
              <a:rPr lang="ru-RU" sz="3200" b="1" dirty="0">
                <a:solidFill>
                  <a:srgbClr val="C00000"/>
                </a:solidFill>
              </a:rPr>
              <a:t>проектной и исследовательской деятельности </a:t>
            </a:r>
            <a:r>
              <a:rPr lang="ru-RU" sz="3200" b="1" dirty="0" smtClean="0">
                <a:solidFill>
                  <a:srgbClr val="C00000"/>
                </a:solidFill>
              </a:rPr>
              <a:t>для обучающихся</a:t>
            </a:r>
            <a:endParaRPr lang="ru-RU" sz="3200" b="1" dirty="0">
              <a:solidFill>
                <a:srgbClr val="C00000"/>
              </a:solidFill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sz="half" idx="1"/>
          </p:nvPr>
        </p:nvSpPr>
        <p:spPr>
          <a:xfrm>
            <a:off x="413147" y="1340768"/>
            <a:ext cx="4038600" cy="4525963"/>
          </a:xfrm>
        </p:spPr>
        <p:txBody>
          <a:bodyPr>
            <a:normAutofit fontScale="77500" lnSpcReduction="20000"/>
          </a:bodyPr>
          <a:lstStyle/>
          <a:p>
            <a:pPr algn="just">
              <a:buFont typeface="Wingdings" panose="05000000000000000000" pitchFamily="2" charset="2"/>
              <a:buChar char="ü"/>
            </a:pPr>
            <a:r>
              <a:rPr lang="ru-RU" b="1" dirty="0" smtClean="0"/>
              <a:t>предметные </a:t>
            </a:r>
            <a:r>
              <a:rPr lang="ru-RU" b="1" dirty="0"/>
              <a:t>результаты, </a:t>
            </a:r>
            <a:r>
              <a:rPr lang="ru-RU" b="1" dirty="0" smtClean="0"/>
              <a:t>интеллектуальное личностное </a:t>
            </a:r>
            <a:r>
              <a:rPr lang="ru-RU" b="1" dirty="0"/>
              <a:t>развитие </a:t>
            </a:r>
            <a:r>
              <a:rPr lang="ru-RU" b="1" dirty="0" smtClean="0"/>
              <a:t>обучающихся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ru-RU" b="1" dirty="0" smtClean="0"/>
              <a:t>рост компетентности </a:t>
            </a:r>
            <a:r>
              <a:rPr lang="ru-RU" b="1" dirty="0"/>
              <a:t>в выбранной для исследования или проекта </a:t>
            </a:r>
            <a:r>
              <a:rPr lang="ru-RU" b="1" dirty="0" smtClean="0"/>
              <a:t>сфере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ru-RU" b="1" dirty="0" smtClean="0"/>
              <a:t>формирование </a:t>
            </a:r>
            <a:r>
              <a:rPr lang="ru-RU" b="1" dirty="0"/>
              <a:t>умения сотрудничать в коллективе и самостоятельно </a:t>
            </a:r>
            <a:r>
              <a:rPr lang="ru-RU" b="1" dirty="0" smtClean="0"/>
              <a:t>работать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ru-RU" b="1" dirty="0" smtClean="0"/>
              <a:t>уяснение </a:t>
            </a:r>
            <a:r>
              <a:rPr lang="ru-RU" b="1" dirty="0"/>
              <a:t>сущности исследовательской и проектной </a:t>
            </a:r>
            <a:r>
              <a:rPr lang="ru-RU" b="1" dirty="0" smtClean="0"/>
              <a:t>работы</a:t>
            </a:r>
            <a:endParaRPr lang="ru-RU" b="1" dirty="0"/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7187162" y="756696"/>
            <a:ext cx="1732449" cy="1732449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38834" y="5444265"/>
            <a:ext cx="2336334" cy="1226574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67810" y="2489145"/>
            <a:ext cx="1832048" cy="13740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538808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68"/>
            <a:ext cx="8229600" cy="562074"/>
          </a:xfrm>
        </p:spPr>
        <p:txBody>
          <a:bodyPr>
            <a:normAutofit/>
          </a:bodyPr>
          <a:lstStyle/>
          <a:p>
            <a:r>
              <a:rPr lang="ru-RU" sz="2800" b="1" dirty="0" smtClean="0">
                <a:solidFill>
                  <a:srgbClr val="C00000"/>
                </a:solidFill>
              </a:rPr>
              <a:t>НАПРИМЕР: </a:t>
            </a:r>
            <a:endParaRPr lang="ru-RU" sz="2800" b="1" dirty="0">
              <a:solidFill>
                <a:srgbClr val="C00000"/>
              </a:solidFill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idx="1"/>
          </p:nvPr>
        </p:nvSpPr>
        <p:spPr>
          <a:xfrm>
            <a:off x="426760" y="876871"/>
            <a:ext cx="4040188" cy="639762"/>
          </a:xfrm>
        </p:spPr>
        <p:txBody>
          <a:bodyPr/>
          <a:lstStyle/>
          <a:p>
            <a:pPr lvl="0" algn="ctr"/>
            <a:r>
              <a:rPr lang="ru-RU" sz="3200" u="sng" dirty="0">
                <a:solidFill>
                  <a:srgbClr val="0070C0"/>
                </a:solidFill>
              </a:rPr>
              <a:t>Проект</a:t>
            </a:r>
          </a:p>
          <a:p>
            <a:endParaRPr lang="ru-RU" dirty="0"/>
          </a:p>
        </p:txBody>
      </p:sp>
      <p:sp>
        <p:nvSpPr>
          <p:cNvPr id="6" name="Объект 5"/>
          <p:cNvSpPr>
            <a:spLocks noGrp="1"/>
          </p:cNvSpPr>
          <p:nvPr>
            <p:ph sz="half" idx="2"/>
          </p:nvPr>
        </p:nvSpPr>
        <p:spPr>
          <a:xfrm>
            <a:off x="326371" y="1196752"/>
            <a:ext cx="4040188" cy="4785395"/>
          </a:xfrm>
        </p:spPr>
        <p:txBody>
          <a:bodyPr>
            <a:normAutofit lnSpcReduction="10000"/>
          </a:bodyPr>
          <a:lstStyle/>
          <a:p>
            <a:pPr algn="just">
              <a:buFont typeface="Wingdings" panose="05000000000000000000" pitchFamily="2" charset="2"/>
              <a:buChar char="ü"/>
            </a:pPr>
            <a:r>
              <a:rPr lang="ru-RU" sz="2800" b="1" dirty="0" smtClean="0"/>
              <a:t>Создание тематического сайта</a:t>
            </a:r>
            <a:endParaRPr lang="ru-RU" sz="2800" b="1" dirty="0"/>
          </a:p>
          <a:p>
            <a:pPr algn="just">
              <a:buFont typeface="Wingdings" panose="05000000000000000000" pitchFamily="2" charset="2"/>
              <a:buChar char="ü"/>
            </a:pPr>
            <a:r>
              <a:rPr lang="ru-RU" sz="2800" b="1" dirty="0" smtClean="0"/>
              <a:t>Проект </a:t>
            </a:r>
            <a:r>
              <a:rPr lang="ru-RU" sz="2800" b="1" dirty="0" err="1"/>
              <a:t>экошколы</a:t>
            </a:r>
            <a:r>
              <a:rPr lang="ru-RU" sz="2800" b="1" dirty="0"/>
              <a:t> </a:t>
            </a:r>
            <a:r>
              <a:rPr lang="ru-RU" sz="2800" b="1" dirty="0" smtClean="0"/>
              <a:t>будущего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ru-RU" sz="2800" b="1" dirty="0" smtClean="0"/>
              <a:t>Краеведческая экскурсия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ru-RU" sz="2800" b="1" dirty="0" smtClean="0"/>
              <a:t>Модель </a:t>
            </a:r>
            <a:r>
              <a:rPr lang="ru-RU" sz="2800" b="1" dirty="0"/>
              <a:t>школьного кабинета </a:t>
            </a:r>
            <a:r>
              <a:rPr lang="ru-RU" sz="2800" b="1" dirty="0" smtClean="0"/>
              <a:t>географии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ru-RU" sz="2800" b="1" dirty="0" smtClean="0"/>
              <a:t>Рекламный </a:t>
            </a:r>
            <a:r>
              <a:rPr lang="ru-RU" sz="2800" b="1" dirty="0"/>
              <a:t>ролик «Есть такая </a:t>
            </a:r>
            <a:r>
              <a:rPr lang="ru-RU" sz="2800" b="1" dirty="0" err="1" smtClean="0"/>
              <a:t>геопрофессия</a:t>
            </a:r>
            <a:r>
              <a:rPr lang="ru-RU" sz="2800" b="1" dirty="0" smtClean="0"/>
              <a:t>!»</a:t>
            </a:r>
          </a:p>
          <a:p>
            <a:pPr marL="0" indent="0">
              <a:buNone/>
            </a:pPr>
            <a:endParaRPr lang="ru-RU" dirty="0"/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3"/>
          </p:nvPr>
        </p:nvSpPr>
        <p:spPr>
          <a:xfrm>
            <a:off x="4645025" y="876871"/>
            <a:ext cx="4041775" cy="639762"/>
          </a:xfrm>
        </p:spPr>
        <p:txBody>
          <a:bodyPr/>
          <a:lstStyle/>
          <a:p>
            <a:pPr lvl="0" algn="ctr"/>
            <a:r>
              <a:rPr lang="ru-RU" sz="3200" u="sng" dirty="0">
                <a:solidFill>
                  <a:srgbClr val="0070C0"/>
                </a:solidFill>
              </a:rPr>
              <a:t>Исследование </a:t>
            </a:r>
          </a:p>
          <a:p>
            <a:endParaRPr lang="ru-RU" dirty="0"/>
          </a:p>
        </p:txBody>
      </p:sp>
      <p:sp>
        <p:nvSpPr>
          <p:cNvPr id="8" name="Объект 7"/>
          <p:cNvSpPr>
            <a:spLocks noGrp="1"/>
          </p:cNvSpPr>
          <p:nvPr>
            <p:ph sz="quarter" idx="4"/>
          </p:nvPr>
        </p:nvSpPr>
        <p:spPr>
          <a:xfrm>
            <a:off x="4658345" y="1020887"/>
            <a:ext cx="4041775" cy="4785395"/>
          </a:xfrm>
        </p:spPr>
        <p:txBody>
          <a:bodyPr>
            <a:noAutofit/>
          </a:bodyPr>
          <a:lstStyle/>
          <a:p>
            <a:pPr algn="just">
              <a:buFont typeface="Wingdings" panose="05000000000000000000" pitchFamily="2" charset="2"/>
              <a:buChar char="ü"/>
            </a:pPr>
            <a:r>
              <a:rPr lang="ru-RU" sz="2800" b="1" dirty="0"/>
              <a:t>Мониторинг </a:t>
            </a:r>
            <a:r>
              <a:rPr lang="ru-RU" sz="2800" b="1" dirty="0" smtClean="0"/>
              <a:t>показателей </a:t>
            </a:r>
            <a:r>
              <a:rPr lang="ru-RU" sz="2800" b="1" dirty="0"/>
              <a:t>воды </a:t>
            </a:r>
            <a:r>
              <a:rPr lang="ru-RU" sz="2800" b="1" dirty="0" smtClean="0"/>
              <a:t>прудов или рек</a:t>
            </a:r>
            <a:endParaRPr lang="ru-RU" sz="2800" b="1" dirty="0"/>
          </a:p>
          <a:p>
            <a:pPr algn="just">
              <a:buFont typeface="Wingdings" panose="05000000000000000000" pitchFamily="2" charset="2"/>
              <a:buChar char="ü"/>
            </a:pPr>
            <a:r>
              <a:rPr lang="ru-RU" sz="2800" b="1" dirty="0" smtClean="0"/>
              <a:t>Исследование </a:t>
            </a:r>
            <a:r>
              <a:rPr lang="ru-RU" sz="2800" b="1" dirty="0"/>
              <a:t>качества почвы на пришкольном участке для оптимального </a:t>
            </a:r>
            <a:r>
              <a:rPr lang="ru-RU" sz="2800" b="1" dirty="0" smtClean="0"/>
              <a:t>озеленения</a:t>
            </a:r>
            <a:endParaRPr lang="ru-RU" sz="2800" b="1" dirty="0"/>
          </a:p>
          <a:p>
            <a:pPr algn="just">
              <a:buFont typeface="Wingdings" panose="05000000000000000000" pitchFamily="2" charset="2"/>
              <a:buChar char="ü"/>
            </a:pPr>
            <a:r>
              <a:rPr lang="ru-RU" sz="2800" b="1" dirty="0" smtClean="0"/>
              <a:t>Использование </a:t>
            </a:r>
            <a:r>
              <a:rPr lang="ru-RU" sz="2800" b="1" dirty="0"/>
              <a:t>системного анализа для решения проблемы </a:t>
            </a:r>
            <a:r>
              <a:rPr lang="ru-RU" sz="2800" b="1" dirty="0" smtClean="0"/>
              <a:t>мусора</a:t>
            </a:r>
            <a:endParaRPr lang="ru-RU" sz="2800" b="1" dirty="0"/>
          </a:p>
        </p:txBody>
      </p:sp>
    </p:spTree>
    <p:extLst>
      <p:ext uri="{BB962C8B-B14F-4D97-AF65-F5344CB8AC3E}">
        <p14:creationId xmlns:p14="http://schemas.microsoft.com/office/powerpoint/2010/main" val="302359722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490066"/>
          </a:xfrm>
        </p:spPr>
        <p:txBody>
          <a:bodyPr>
            <a:normAutofit fontScale="90000"/>
          </a:bodyPr>
          <a:lstStyle/>
          <a:p>
            <a:r>
              <a:rPr lang="ru-RU" sz="3200" b="1" dirty="0" smtClean="0">
                <a:solidFill>
                  <a:srgbClr val="C00000"/>
                </a:solidFill>
              </a:rPr>
              <a:t>Основные элементы </a:t>
            </a:r>
            <a:r>
              <a:rPr lang="ru-RU" sz="3200" b="1" dirty="0">
                <a:solidFill>
                  <a:srgbClr val="C00000"/>
                </a:solidFill>
              </a:rPr>
              <a:t>структуры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1520" y="387428"/>
            <a:ext cx="4040188" cy="639762"/>
          </a:xfrm>
        </p:spPr>
        <p:txBody>
          <a:bodyPr>
            <a:normAutofit/>
          </a:bodyPr>
          <a:lstStyle/>
          <a:p>
            <a:pPr algn="ctr"/>
            <a:r>
              <a:rPr lang="ru-RU" sz="3200" u="sng" dirty="0" smtClean="0">
                <a:solidFill>
                  <a:srgbClr val="0070C0"/>
                </a:solidFill>
              </a:rPr>
              <a:t>проекта</a:t>
            </a:r>
            <a:endParaRPr lang="ru-RU" sz="3200" u="sng" dirty="0">
              <a:solidFill>
                <a:srgbClr val="0070C0"/>
              </a:solidFill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251520" y="929324"/>
            <a:ext cx="4248472" cy="4796517"/>
          </a:xfrm>
        </p:spPr>
        <p:txBody>
          <a:bodyPr>
            <a:noAutofit/>
          </a:bodyPr>
          <a:lstStyle/>
          <a:p>
            <a:pPr algn="just">
              <a:buFont typeface="Wingdings" panose="05000000000000000000" pitchFamily="2" charset="2"/>
              <a:buChar char="ü"/>
            </a:pPr>
            <a:r>
              <a:rPr lang="ru-RU" b="1" dirty="0" smtClean="0"/>
              <a:t>Постановка проблемы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ru-RU" b="1" dirty="0"/>
              <a:t>Постановка цели и </a:t>
            </a:r>
            <a:r>
              <a:rPr lang="ru-RU" b="1" dirty="0" smtClean="0"/>
              <a:t>задач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ru-RU" b="1" dirty="0"/>
              <a:t>Определение критериев </a:t>
            </a:r>
            <a:r>
              <a:rPr lang="ru-RU" b="1" dirty="0" smtClean="0"/>
              <a:t>результативности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ru-RU" b="1" dirty="0"/>
              <a:t>Создание концепции </a:t>
            </a:r>
            <a:r>
              <a:rPr lang="ru-RU" b="1" dirty="0" smtClean="0"/>
              <a:t>проекта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ru-RU" b="1" dirty="0"/>
              <a:t>Определение доступных </a:t>
            </a:r>
            <a:r>
              <a:rPr lang="ru-RU" b="1" dirty="0" smtClean="0"/>
              <a:t>ресурсов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ru-RU" b="1" dirty="0"/>
              <a:t>План выполнения </a:t>
            </a:r>
            <a:r>
              <a:rPr lang="ru-RU" b="1" dirty="0" smtClean="0"/>
              <a:t>проекта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ru-RU" b="1" dirty="0"/>
              <a:t>Реализация плана, </a:t>
            </a:r>
            <a:r>
              <a:rPr lang="ru-RU" b="1" dirty="0" smtClean="0"/>
              <a:t>корректировка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ru-RU" b="1" dirty="0"/>
              <a:t>Оценка эффективности и </a:t>
            </a:r>
            <a:r>
              <a:rPr lang="ru-RU" b="1" dirty="0" smtClean="0"/>
              <a:t>результативности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ru-RU" b="1" dirty="0"/>
              <a:t>И</a:t>
            </a:r>
            <a:r>
              <a:rPr lang="ru-RU" b="1" dirty="0" smtClean="0"/>
              <a:t>сточники информации</a:t>
            </a:r>
            <a:endParaRPr lang="ru-RU" b="1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4008" y="332656"/>
            <a:ext cx="4041775" cy="639762"/>
          </a:xfrm>
        </p:spPr>
        <p:txBody>
          <a:bodyPr>
            <a:normAutofit/>
          </a:bodyPr>
          <a:lstStyle/>
          <a:p>
            <a:pPr algn="ctr"/>
            <a:r>
              <a:rPr lang="ru-RU" sz="3200" u="sng" dirty="0" smtClean="0">
                <a:solidFill>
                  <a:srgbClr val="0070C0"/>
                </a:solidFill>
              </a:rPr>
              <a:t>исследования</a:t>
            </a:r>
            <a:endParaRPr lang="ru-RU" sz="3200" u="sng" dirty="0">
              <a:solidFill>
                <a:srgbClr val="0070C0"/>
              </a:solidFill>
            </a:endParaRP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1300572"/>
            <a:ext cx="4041775" cy="4796517"/>
          </a:xfrm>
        </p:spPr>
        <p:txBody>
          <a:bodyPr>
            <a:normAutofit lnSpcReduction="10000"/>
          </a:bodyPr>
          <a:lstStyle/>
          <a:p>
            <a:pPr algn="just">
              <a:buFont typeface="Wingdings" panose="05000000000000000000" pitchFamily="2" charset="2"/>
              <a:buChar char="ü"/>
            </a:pPr>
            <a:r>
              <a:rPr lang="ru-RU" b="1" dirty="0"/>
              <a:t>Обоснование </a:t>
            </a:r>
            <a:r>
              <a:rPr lang="ru-RU" b="1" dirty="0" smtClean="0"/>
              <a:t>темы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ru-RU" b="1" dirty="0" smtClean="0"/>
              <a:t>Постановка </a:t>
            </a:r>
            <a:r>
              <a:rPr lang="ru-RU" b="1" dirty="0"/>
              <a:t>цели и </a:t>
            </a:r>
            <a:r>
              <a:rPr lang="ru-RU" b="1" dirty="0" smtClean="0"/>
              <a:t>задач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ru-RU" b="1" dirty="0"/>
              <a:t>Гипотеза (для школьных исследований не всегда обязательна</a:t>
            </a:r>
            <a:r>
              <a:rPr lang="ru-RU" b="1" dirty="0" smtClean="0"/>
              <a:t>)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ru-RU" b="1" dirty="0" smtClean="0"/>
              <a:t>Методика исследования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ru-RU" b="1" dirty="0"/>
              <a:t>Собственные </a:t>
            </a:r>
            <a:r>
              <a:rPr lang="ru-RU" b="1" dirty="0" smtClean="0"/>
              <a:t>данные исследования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ru-RU" b="1" dirty="0"/>
              <a:t>Анализ полученных </a:t>
            </a:r>
            <a:r>
              <a:rPr lang="ru-RU" b="1" dirty="0" smtClean="0"/>
              <a:t>результатов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ru-RU" b="1" dirty="0" smtClean="0"/>
              <a:t>Выводы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ru-RU" b="1" dirty="0" smtClean="0"/>
              <a:t>Источники информации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185993928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225" y="188640"/>
            <a:ext cx="8229600" cy="836712"/>
          </a:xfrm>
        </p:spPr>
        <p:txBody>
          <a:bodyPr>
            <a:normAutofit fontScale="90000"/>
          </a:bodyPr>
          <a:lstStyle/>
          <a:p>
            <a:r>
              <a:rPr lang="ru-RU" sz="3200" b="1" dirty="0" smtClean="0">
                <a:solidFill>
                  <a:srgbClr val="C00000"/>
                </a:solidFill>
              </a:rPr>
              <a:t>Метод </a:t>
            </a:r>
            <a:r>
              <a:rPr lang="ru-RU" sz="3200" b="1" dirty="0">
                <a:solidFill>
                  <a:srgbClr val="C00000"/>
                </a:solidFill>
              </a:rPr>
              <a:t>исследования – </a:t>
            </a:r>
            <a:r>
              <a:rPr lang="ru-RU" sz="3200" b="1" dirty="0">
                <a:solidFill>
                  <a:srgbClr val="0070C0"/>
                </a:solidFill>
              </a:rPr>
              <a:t>это способ достижения цели и задач </a:t>
            </a:r>
            <a:r>
              <a:rPr lang="ru-RU" sz="3200" b="1" dirty="0" smtClean="0">
                <a:solidFill>
                  <a:srgbClr val="0070C0"/>
                </a:solidFill>
              </a:rPr>
              <a:t>исследования</a:t>
            </a:r>
            <a:endParaRPr lang="ru-RU" sz="3200" b="1" dirty="0">
              <a:solidFill>
                <a:srgbClr val="0070C0"/>
              </a:solidFill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440472" y="836712"/>
            <a:ext cx="4040188" cy="639762"/>
          </a:xfrm>
        </p:spPr>
        <p:txBody>
          <a:bodyPr>
            <a:normAutofit/>
          </a:bodyPr>
          <a:lstStyle/>
          <a:p>
            <a:pPr algn="ctr"/>
            <a:r>
              <a:rPr lang="ru-RU" u="sng" dirty="0" smtClean="0">
                <a:solidFill>
                  <a:srgbClr val="C00000"/>
                </a:solidFill>
              </a:rPr>
              <a:t>ОБЩИЕ </a:t>
            </a:r>
            <a:endParaRPr lang="ru-RU" u="sng" dirty="0">
              <a:solidFill>
                <a:srgbClr val="C0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2"/>
          </p:nvPr>
        </p:nvSpPr>
        <p:spPr>
          <a:xfrm>
            <a:off x="389583" y="1533873"/>
            <a:ext cx="4277578" cy="5192886"/>
          </a:xfrm>
        </p:spPr>
        <p:txBody>
          <a:bodyPr>
            <a:normAutofit fontScale="85000" lnSpcReduction="20000"/>
          </a:bodyPr>
          <a:lstStyle/>
          <a:p>
            <a:pPr marL="0" indent="0" algn="ctr">
              <a:buNone/>
            </a:pPr>
            <a:r>
              <a:rPr lang="ru-RU" sz="3300" b="1" u="sng" dirty="0" smtClean="0"/>
              <a:t>Эмпирические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ru-RU" sz="3300" b="1" dirty="0" smtClean="0"/>
              <a:t>Наблюдение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ru-RU" sz="3300" b="1" dirty="0" smtClean="0"/>
              <a:t>Эксперимент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ru-RU" sz="3300" b="1" dirty="0" smtClean="0"/>
              <a:t>Моделирование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ru-RU" sz="3300" b="1" dirty="0" smtClean="0"/>
              <a:t>Анкетирование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ru-RU" sz="3300" b="1" dirty="0" smtClean="0"/>
              <a:t>Интервьюирование</a:t>
            </a:r>
          </a:p>
          <a:p>
            <a:pPr marL="0" indent="0" algn="ctr">
              <a:buNone/>
            </a:pPr>
            <a:r>
              <a:rPr lang="ru-RU" sz="3300" b="1" u="sng" dirty="0" smtClean="0"/>
              <a:t>Теоретические</a:t>
            </a:r>
            <a:endParaRPr lang="ru-RU" sz="3300" b="1" dirty="0" smtClean="0"/>
          </a:p>
          <a:p>
            <a:pPr algn="just">
              <a:buFont typeface="Wingdings" panose="05000000000000000000" pitchFamily="2" charset="2"/>
              <a:buChar char="ü"/>
            </a:pPr>
            <a:r>
              <a:rPr lang="ru-RU" sz="3300" b="1" dirty="0"/>
              <a:t>Анализ и </a:t>
            </a:r>
            <a:r>
              <a:rPr lang="ru-RU" sz="3300" b="1" dirty="0" smtClean="0"/>
              <a:t>синтез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ru-RU" sz="3300" b="1" dirty="0" smtClean="0"/>
              <a:t>Сравнение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ru-RU" sz="3300" b="1" dirty="0" smtClean="0"/>
              <a:t>Обобщение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ru-RU" sz="3300" b="1" dirty="0" smtClean="0"/>
              <a:t>Классификация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ru-RU" sz="3300" b="1" dirty="0"/>
              <a:t>Определение </a:t>
            </a:r>
            <a:r>
              <a:rPr lang="ru-RU" sz="3300" b="1" dirty="0" smtClean="0"/>
              <a:t>понятий</a:t>
            </a:r>
          </a:p>
          <a:p>
            <a:pPr algn="just">
              <a:buFont typeface="Wingdings" panose="05000000000000000000" pitchFamily="2" charset="2"/>
              <a:buChar char="ü"/>
            </a:pPr>
            <a:endParaRPr lang="ru-RU" b="1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718050" y="894111"/>
            <a:ext cx="4041775" cy="639762"/>
          </a:xfrm>
        </p:spPr>
        <p:txBody>
          <a:bodyPr/>
          <a:lstStyle/>
          <a:p>
            <a:pPr algn="ctr"/>
            <a:r>
              <a:rPr lang="ru-RU" u="sng" dirty="0" smtClean="0">
                <a:solidFill>
                  <a:srgbClr val="C00000"/>
                </a:solidFill>
              </a:rPr>
              <a:t>СПЕЦИАЛЬНЫЕ </a:t>
            </a:r>
            <a:endParaRPr lang="ru-RU" u="sng" dirty="0">
              <a:solidFill>
                <a:srgbClr val="C00000"/>
              </a:solidFill>
            </a:endParaRP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718050" y="1730698"/>
            <a:ext cx="4041775" cy="3951288"/>
          </a:xfrm>
        </p:spPr>
        <p:txBody>
          <a:bodyPr>
            <a:normAutofit/>
          </a:bodyPr>
          <a:lstStyle/>
          <a:p>
            <a:pPr algn="just">
              <a:buFont typeface="Wingdings" panose="05000000000000000000" pitchFamily="2" charset="2"/>
              <a:buChar char="ü"/>
            </a:pPr>
            <a:r>
              <a:rPr lang="ru-RU" sz="2800" b="1" dirty="0"/>
              <a:t>Специальные методы определяются характером исследуемого объекта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4607496" y="4106300"/>
            <a:ext cx="4536504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u="sng" dirty="0">
                <a:solidFill>
                  <a:srgbClr val="C00000"/>
                </a:solidFill>
              </a:rPr>
              <a:t>Методы исследования - главный инструмент получения учащимися собственных </a:t>
            </a:r>
            <a:r>
              <a:rPr lang="ru-RU" sz="2800" b="1" u="sng" dirty="0" smtClean="0">
                <a:solidFill>
                  <a:srgbClr val="C00000"/>
                </a:solidFill>
              </a:rPr>
              <a:t>данных</a:t>
            </a:r>
            <a:r>
              <a:rPr lang="ru-RU" sz="2800" dirty="0"/>
              <a:t/>
            </a:r>
            <a:br>
              <a:rPr lang="ru-RU" sz="2800" dirty="0"/>
            </a:b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220057732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116632"/>
            <a:ext cx="8229600" cy="706090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C00000"/>
                </a:solidFill>
              </a:rPr>
              <a:t>Повестка: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3568" y="692696"/>
            <a:ext cx="8064896" cy="5904656"/>
          </a:xfrm>
        </p:spPr>
        <p:txBody>
          <a:bodyPr>
            <a:normAutofit fontScale="92500" lnSpcReduction="10000"/>
          </a:bodyPr>
          <a:lstStyle/>
          <a:p>
            <a:pPr marL="0" indent="0" algn="just">
              <a:lnSpc>
                <a:spcPct val="107000"/>
              </a:lnSpc>
              <a:spcAft>
                <a:spcPts val="0"/>
              </a:spcAft>
              <a:buNone/>
            </a:pPr>
            <a:r>
              <a:rPr lang="ru-RU" b="1" dirty="0">
                <a:ea typeface="Calibri"/>
                <a:cs typeface="Times New Roman"/>
              </a:rPr>
              <a:t>1.	</a:t>
            </a:r>
            <a:r>
              <a:rPr lang="ru-RU" b="1" dirty="0" smtClean="0">
                <a:ea typeface="Calibri"/>
                <a:cs typeface="Times New Roman"/>
              </a:rPr>
              <a:t>Итоги реализации плана работы МПО </a:t>
            </a:r>
            <a:r>
              <a:rPr lang="ru-RU" b="1" dirty="0">
                <a:ea typeface="Calibri"/>
                <a:cs typeface="Times New Roman"/>
              </a:rPr>
              <a:t>учителей географии ВГО </a:t>
            </a:r>
            <a:r>
              <a:rPr lang="ru-RU" b="1" dirty="0" smtClean="0">
                <a:ea typeface="Calibri"/>
                <a:cs typeface="Times New Roman"/>
              </a:rPr>
              <a:t>за </a:t>
            </a:r>
            <a:r>
              <a:rPr lang="ru-RU" b="1" dirty="0">
                <a:ea typeface="Calibri"/>
                <a:cs typeface="Times New Roman"/>
              </a:rPr>
              <a:t>2020-2021 </a:t>
            </a:r>
            <a:r>
              <a:rPr lang="ru-RU" b="1" dirty="0" smtClean="0">
                <a:ea typeface="Calibri"/>
                <a:cs typeface="Times New Roman"/>
              </a:rPr>
              <a:t>учебный год </a:t>
            </a:r>
            <a:r>
              <a:rPr lang="ru-RU" b="1" dirty="0">
                <a:ea typeface="Calibri"/>
                <a:cs typeface="Times New Roman"/>
              </a:rPr>
              <a:t>- Назаровская Наталья Владимировна, МБОУ «ВОК», СП Школа № 1</a:t>
            </a:r>
            <a:endParaRPr lang="ru-RU" sz="4000" b="1" dirty="0">
              <a:ea typeface="Calibri"/>
              <a:cs typeface="Times New Roman"/>
            </a:endParaRPr>
          </a:p>
          <a:p>
            <a:pPr marL="0" indent="0" algn="just">
              <a:lnSpc>
                <a:spcPct val="107000"/>
              </a:lnSpc>
              <a:spcAft>
                <a:spcPts val="0"/>
              </a:spcAft>
              <a:buNone/>
            </a:pPr>
            <a:r>
              <a:rPr lang="ru-RU" b="1" dirty="0">
                <a:ea typeface="Calibri"/>
                <a:cs typeface="Times New Roman"/>
              </a:rPr>
              <a:t>2.	</a:t>
            </a:r>
            <a:r>
              <a:rPr lang="ru-RU" b="1" dirty="0" smtClean="0">
                <a:ea typeface="Calibri"/>
                <a:cs typeface="Times New Roman"/>
              </a:rPr>
              <a:t>Проектная и исследовательская </a:t>
            </a:r>
            <a:r>
              <a:rPr lang="ru-RU" b="1" dirty="0">
                <a:ea typeface="Calibri"/>
                <a:cs typeface="Times New Roman"/>
              </a:rPr>
              <a:t>деятельность на уроках географии и во внеурочное </a:t>
            </a:r>
            <a:r>
              <a:rPr lang="ru-RU" b="1" dirty="0" smtClean="0">
                <a:ea typeface="Calibri"/>
                <a:cs typeface="Times New Roman"/>
              </a:rPr>
              <a:t>время – Мальцева Елена Геннадьевна, МБОУ «ВОК» СП Школа № 121, Назаровская Наталья Владимировна, МБОУ «ВОК» СП Школа № 1</a:t>
            </a:r>
          </a:p>
          <a:p>
            <a:pPr marL="0" indent="0" algn="just">
              <a:lnSpc>
                <a:spcPct val="107000"/>
              </a:lnSpc>
              <a:spcAft>
                <a:spcPts val="0"/>
              </a:spcAft>
              <a:buNone/>
            </a:pPr>
            <a:r>
              <a:rPr lang="ru-RU" b="1" dirty="0" smtClean="0">
                <a:ea typeface="Calibri"/>
                <a:cs typeface="Times New Roman"/>
              </a:rPr>
              <a:t>3</a:t>
            </a:r>
            <a:r>
              <a:rPr lang="ru-RU" b="1" dirty="0">
                <a:ea typeface="Calibri"/>
                <a:cs typeface="Times New Roman"/>
              </a:rPr>
              <a:t>.	</a:t>
            </a:r>
            <a:r>
              <a:rPr lang="ru-RU" b="1" dirty="0" smtClean="0">
                <a:ea typeface="Calibri"/>
                <a:cs typeface="Times New Roman"/>
              </a:rPr>
              <a:t>Перспективное планирование деятельности на 2021-2022 учебный год</a:t>
            </a:r>
          </a:p>
          <a:p>
            <a:pPr marL="0" indent="0" algn="just">
              <a:lnSpc>
                <a:spcPct val="107000"/>
              </a:lnSpc>
              <a:spcAft>
                <a:spcPts val="0"/>
              </a:spcAft>
              <a:buNone/>
            </a:pPr>
            <a:endParaRPr lang="ru-RU" sz="4000" b="1" dirty="0"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9128270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2074"/>
          </a:xfrm>
        </p:spPr>
        <p:txBody>
          <a:bodyPr>
            <a:normAutofit fontScale="90000"/>
          </a:bodyPr>
          <a:lstStyle/>
          <a:p>
            <a:r>
              <a:rPr lang="ru-RU" sz="3200" b="1" dirty="0" smtClean="0">
                <a:solidFill>
                  <a:srgbClr val="C00000"/>
                </a:solidFill>
              </a:rPr>
              <a:t>Примеры критериев экспертизы</a:t>
            </a:r>
            <a:br>
              <a:rPr lang="ru-RU" sz="3200" b="1" dirty="0" smtClean="0">
                <a:solidFill>
                  <a:srgbClr val="C00000"/>
                </a:solidFill>
              </a:rPr>
            </a:br>
            <a:r>
              <a:rPr lang="ru-RU" sz="3200" b="1" dirty="0" smtClean="0">
                <a:solidFill>
                  <a:srgbClr val="C00000"/>
                </a:solidFill>
              </a:rPr>
              <a:t>проектной работы</a:t>
            </a:r>
            <a:endParaRPr lang="ru-RU" sz="3200" b="1" dirty="0">
              <a:solidFill>
                <a:srgbClr val="C0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5624" y="836712"/>
            <a:ext cx="8229600" cy="5001419"/>
          </a:xfrm>
        </p:spPr>
        <p:txBody>
          <a:bodyPr>
            <a:noAutofit/>
          </a:bodyPr>
          <a:lstStyle/>
          <a:p>
            <a:pPr algn="just">
              <a:buFont typeface="Wingdings" panose="05000000000000000000" pitchFamily="2" charset="2"/>
              <a:buChar char="ü"/>
            </a:pPr>
            <a:r>
              <a:rPr lang="ru-RU" sz="2000" b="1" dirty="0" smtClean="0"/>
              <a:t>Общая </a:t>
            </a:r>
            <a:r>
              <a:rPr lang="ru-RU" sz="2000" b="1" dirty="0"/>
              <a:t>структура проекта (актуальность и востребованность, обзор литературы, цель и задачи, критерии оценки результативности, описание хода выполнения проекта, результаты и выводы</a:t>
            </a:r>
            <a:r>
              <a:rPr lang="ru-RU" sz="2000" b="1" dirty="0" smtClean="0"/>
              <a:t>).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ru-RU" sz="2000" b="1" dirty="0"/>
              <a:t>Полнота изложения всех разделов проекта, четкость и наглядность представления и </a:t>
            </a:r>
            <a:r>
              <a:rPr lang="ru-RU" sz="2000" b="1" dirty="0" smtClean="0"/>
              <a:t>иллюстрирования.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ru-RU" sz="2000" b="1" dirty="0"/>
              <a:t>Соответствие качества и объема представленного материала цели и задачам </a:t>
            </a:r>
            <a:r>
              <a:rPr lang="ru-RU" sz="2000" b="1" dirty="0" smtClean="0"/>
              <a:t>проекта.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ru-RU" sz="2000" b="1" dirty="0"/>
              <a:t>Уровень компетентности в области выполненного проекта. Анализ аналогов проектного решения</a:t>
            </a:r>
            <a:r>
              <a:rPr lang="ru-RU" sz="2000" b="1" dirty="0" smtClean="0"/>
              <a:t>.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ru-RU" sz="2000" b="1" dirty="0"/>
              <a:t>Оригинальность используемых решений, уровень методической компетентности</a:t>
            </a:r>
            <a:r>
              <a:rPr lang="ru-RU" sz="2000" b="1" dirty="0" smtClean="0"/>
              <a:t>.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ru-RU" sz="2000" b="1" dirty="0"/>
              <a:t>Эффективность планирования и реализации проекта, использование привлекаемых ресурсов. Наличие критериев оценки результативности</a:t>
            </a:r>
            <a:r>
              <a:rPr lang="ru-RU" sz="2000" b="1" dirty="0" smtClean="0"/>
              <a:t>.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ru-RU" sz="2000" b="1" dirty="0"/>
              <a:t>Авторская оценка новизны и востребованности проекта. Творческий подход при анализе результатов проекта</a:t>
            </a:r>
            <a:r>
              <a:rPr lang="ru-RU" sz="2000" b="1" dirty="0" smtClean="0"/>
              <a:t>.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ru-RU" sz="2000" b="1" dirty="0" smtClean="0"/>
              <a:t>Экспертная оценка проектного продукта.</a:t>
            </a:r>
            <a:endParaRPr lang="ru-RU" sz="2000" b="1" dirty="0"/>
          </a:p>
        </p:txBody>
      </p:sp>
    </p:spTree>
    <p:extLst>
      <p:ext uri="{BB962C8B-B14F-4D97-AF65-F5344CB8AC3E}">
        <p14:creationId xmlns:p14="http://schemas.microsoft.com/office/powerpoint/2010/main" val="404154134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2074"/>
          </a:xfrm>
        </p:spPr>
        <p:txBody>
          <a:bodyPr>
            <a:normAutofit fontScale="90000"/>
          </a:bodyPr>
          <a:lstStyle/>
          <a:p>
            <a:r>
              <a:rPr lang="ru-RU" sz="3200" b="1" dirty="0" smtClean="0">
                <a:solidFill>
                  <a:srgbClr val="C00000"/>
                </a:solidFill>
              </a:rPr>
              <a:t>Примеры критериев экспертизы исследовательской работы</a:t>
            </a:r>
            <a:endParaRPr lang="ru-RU" sz="3200" b="1" dirty="0">
              <a:solidFill>
                <a:srgbClr val="C0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5328592"/>
          </a:xfrm>
        </p:spPr>
        <p:txBody>
          <a:bodyPr>
            <a:normAutofit fontScale="62500" lnSpcReduction="20000"/>
          </a:bodyPr>
          <a:lstStyle/>
          <a:p>
            <a:pPr algn="just">
              <a:buFont typeface="Wingdings" panose="05000000000000000000" pitchFamily="2" charset="2"/>
              <a:buChar char="ü"/>
            </a:pPr>
            <a:r>
              <a:rPr lang="ru-RU" b="1" dirty="0"/>
              <a:t>Общая структура работы (обоснование темы с целью и задачами, литературный обзор, методы и методики выполнения работы, описание хода работы, результаты, выводы и заключение</a:t>
            </a:r>
            <a:r>
              <a:rPr lang="ru-RU" b="1" dirty="0" smtClean="0"/>
              <a:t>).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ru-RU" b="1" dirty="0"/>
              <a:t>Полнота изложения всех разделов работы, четкость и наглядность представления, </a:t>
            </a:r>
            <a:r>
              <a:rPr lang="ru-RU" b="1" dirty="0" smtClean="0"/>
              <a:t>иллюстрирования.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ru-RU" b="1" dirty="0"/>
              <a:t>Соответствие качества и объема представленного материала цели и задачам </a:t>
            </a:r>
            <a:r>
              <a:rPr lang="ru-RU" b="1" dirty="0" smtClean="0"/>
              <a:t>работы.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ru-RU" b="1" dirty="0"/>
              <a:t>Уровень компетентности в области проводимого исследования. Понимание места своего исследования в системе знаний по данному вопросу. Ссылки</a:t>
            </a:r>
            <a:r>
              <a:rPr lang="ru-RU" b="1" dirty="0" smtClean="0"/>
              <a:t>.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ru-RU" b="1" dirty="0"/>
              <a:t>Уровень методической компетентности. Понимание и умение объяснить сущность применяемых методов. Понимание ограничений используемых </a:t>
            </a:r>
            <a:r>
              <a:rPr lang="ru-RU" b="1" dirty="0" smtClean="0"/>
              <a:t>методик.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ru-RU" b="1" dirty="0"/>
              <a:t>Логика изложения материала, соответствие темы, цели и задач, методов, результатов и </a:t>
            </a:r>
            <a:r>
              <a:rPr lang="ru-RU" b="1" dirty="0" smtClean="0"/>
              <a:t>выводов.</a:t>
            </a:r>
            <a:endParaRPr lang="ru-RU" b="1" dirty="0"/>
          </a:p>
          <a:p>
            <a:pPr algn="just">
              <a:buFont typeface="Wingdings" panose="05000000000000000000" pitchFamily="2" charset="2"/>
              <a:buChar char="ü"/>
            </a:pPr>
            <a:r>
              <a:rPr lang="ru-RU" b="1" dirty="0"/>
              <a:t>Авторская оценка результатов исследования. Творческий подход при анализе результатов </a:t>
            </a:r>
            <a:r>
              <a:rPr lang="ru-RU" b="1" dirty="0" smtClean="0"/>
              <a:t>исследования.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ru-RU" b="1" dirty="0" smtClean="0"/>
              <a:t>Экспертная оценка.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7696314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s://fs.znanio.ru/methodology/images/6b/12/6b1212a264a03b1dd9f0f20cc542ececff3c902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1" y="4544"/>
            <a:ext cx="9180511" cy="6885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806885" y="1196752"/>
            <a:ext cx="5938332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5400" i="1" dirty="0">
                <a:solidFill>
                  <a:srgbClr val="C00000"/>
                </a:solidFill>
                <a:latin typeface="+mj-lt"/>
              </a:rPr>
              <a:t>«Дети сами любят искать, сами </a:t>
            </a:r>
            <a:r>
              <a:rPr lang="ru-RU" sz="5400" i="1" dirty="0" smtClean="0">
                <a:solidFill>
                  <a:srgbClr val="C00000"/>
                </a:solidFill>
                <a:latin typeface="+mj-lt"/>
              </a:rPr>
              <a:t>находить.</a:t>
            </a:r>
          </a:p>
          <a:p>
            <a:pPr algn="ctr"/>
            <a:r>
              <a:rPr lang="ru-RU" sz="5400" i="1" dirty="0" smtClean="0">
                <a:solidFill>
                  <a:srgbClr val="C00000"/>
                </a:solidFill>
                <a:latin typeface="+mj-lt"/>
              </a:rPr>
              <a:t>В </a:t>
            </a:r>
            <a:r>
              <a:rPr lang="ru-RU" sz="5400" i="1" dirty="0">
                <a:solidFill>
                  <a:srgbClr val="C00000"/>
                </a:solidFill>
                <a:latin typeface="+mj-lt"/>
              </a:rPr>
              <a:t>этом их </a:t>
            </a:r>
            <a:r>
              <a:rPr lang="ru-RU" sz="5400" i="1" dirty="0" smtClean="0">
                <a:solidFill>
                  <a:srgbClr val="C00000"/>
                </a:solidFill>
                <a:latin typeface="+mj-lt"/>
              </a:rPr>
              <a:t>сила.»</a:t>
            </a:r>
          </a:p>
          <a:p>
            <a:pPr algn="ctr"/>
            <a:endParaRPr lang="ru-RU" sz="4800" i="1" dirty="0" smtClean="0">
              <a:solidFill>
                <a:srgbClr val="C00000"/>
              </a:solidFill>
              <a:latin typeface="+mj-lt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5542" y="4710973"/>
            <a:ext cx="2819357" cy="640763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0787" y="2244169"/>
            <a:ext cx="2230898" cy="18572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173841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>
            <a:normAutofit fontScale="90000"/>
          </a:bodyPr>
          <a:lstStyle/>
          <a:p>
            <a:r>
              <a:rPr lang="ru-RU" sz="2700" b="1" dirty="0">
                <a:solidFill>
                  <a:srgbClr val="C00000"/>
                </a:solidFill>
                <a:ea typeface="Calibri"/>
                <a:cs typeface="Times New Roman"/>
              </a:rPr>
              <a:t>Перспективное планирование </a:t>
            </a:r>
            <a:r>
              <a:rPr lang="ru-RU" sz="2700" b="1" dirty="0" smtClean="0">
                <a:solidFill>
                  <a:srgbClr val="C00000"/>
                </a:solidFill>
                <a:ea typeface="Calibri"/>
                <a:cs typeface="Times New Roman"/>
              </a:rPr>
              <a:t>деятельности</a:t>
            </a:r>
            <a:br>
              <a:rPr lang="ru-RU" sz="2700" b="1" dirty="0" smtClean="0">
                <a:solidFill>
                  <a:srgbClr val="C00000"/>
                </a:solidFill>
                <a:ea typeface="Calibri"/>
                <a:cs typeface="Times New Roman"/>
              </a:rPr>
            </a:br>
            <a:r>
              <a:rPr lang="ru-RU" sz="2700" b="1" dirty="0" smtClean="0">
                <a:solidFill>
                  <a:srgbClr val="C00000"/>
                </a:solidFill>
                <a:ea typeface="Calibri"/>
                <a:cs typeface="Times New Roman"/>
              </a:rPr>
              <a:t>на </a:t>
            </a:r>
            <a:r>
              <a:rPr lang="ru-RU" sz="2700" b="1" dirty="0">
                <a:solidFill>
                  <a:srgbClr val="C00000"/>
                </a:solidFill>
                <a:ea typeface="Calibri"/>
                <a:cs typeface="Times New Roman"/>
              </a:rPr>
              <a:t>2021-2022 учебный год</a:t>
            </a:r>
            <a:endParaRPr lang="ru-RU" dirty="0"/>
          </a:p>
        </p:txBody>
      </p:sp>
      <p:graphicFrame>
        <p:nvGraphicFramePr>
          <p:cNvPr id="6" name="Объект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07366439"/>
              </p:ext>
            </p:extLst>
          </p:nvPr>
        </p:nvGraphicFramePr>
        <p:xfrm>
          <a:off x="539552" y="1052738"/>
          <a:ext cx="8208912" cy="5246514"/>
        </p:xfrm>
        <a:graphic>
          <a:graphicData uri="http://schemas.openxmlformats.org/drawingml/2006/table">
            <a:tbl>
              <a:tblPr firstRow="1" firstCol="1" bandRow="1"/>
              <a:tblGrid>
                <a:gridCol w="711536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9354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54539">
                <a:tc>
                  <a:txBody>
                    <a:bodyPr/>
                    <a:lstStyle/>
                    <a:p>
                      <a:pPr algn="just"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ФИО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9419" marR="2941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9419" marR="2941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54539">
                <a:tc>
                  <a:txBody>
                    <a:bodyPr/>
                    <a:lstStyle/>
                    <a:p>
                      <a:pPr algn="just"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Образовательная организация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9419" marR="2941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9419" marR="2941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27270">
                <a:tc>
                  <a:txBody>
                    <a:bodyPr/>
                    <a:lstStyle/>
                    <a:p>
                      <a:pPr algn="just"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Стаж 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9419" marR="2941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9419" marR="2941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1810">
                <a:tc>
                  <a:txBody>
                    <a:bodyPr/>
                    <a:lstStyle/>
                    <a:p>
                      <a:pPr algn="just"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Квалификационная категория, год последней аттестации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9419" marR="2941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9419" marR="2941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81810">
                <a:tc>
                  <a:txBody>
                    <a:bodyPr/>
                    <a:lstStyle/>
                    <a:p>
                      <a:pPr algn="just"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Предполагается ли аттестация в следующем учебном году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9419" marR="2941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9419" marR="2941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10776">
                <a:tc>
                  <a:txBody>
                    <a:bodyPr/>
                    <a:lstStyle/>
                    <a:p>
                      <a:pPr algn="just"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Участие в педагогических конкурсах в 2020-2021 учебном году, результат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9419" marR="2941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 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9419" marR="2941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41965">
                <a:tc>
                  <a:txBody>
                    <a:bodyPr/>
                    <a:lstStyle/>
                    <a:p>
                      <a:pPr algn="just"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Сопровождение обучающихся в олимпиадах, конкурсах, результат, уровень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9419" marR="2941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9419" marR="2941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707560">
                <a:tc>
                  <a:txBody>
                    <a:bodyPr/>
                    <a:lstStyle/>
                    <a:p>
                      <a:pPr algn="just"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u="sng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Предложения по планированию деятельности МПО в 2021-2022 учебном году: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- вопросы для </a:t>
                      </a:r>
                      <a:r>
                        <a:rPr lang="ru-RU" sz="180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рассмотрения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9419" marR="2941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9419" marR="2941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60156">
                <a:tc>
                  <a:txBody>
                    <a:bodyPr/>
                    <a:lstStyle/>
                    <a:p>
                      <a:pPr algn="just"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- выступления по представлению опыта деятельности, предполагаемая тема </a:t>
                      </a:r>
                      <a:r>
                        <a:rPr lang="ru-RU" sz="180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выступления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9419" marR="2941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9419" marR="2941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05136">
                <a:tc>
                  <a:txBody>
                    <a:bodyPr/>
                    <a:lstStyle/>
                    <a:p>
                      <a:pPr algn="just"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- открытые </a:t>
                      </a:r>
                      <a:r>
                        <a:rPr lang="ru-RU" sz="180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уроки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9419" marR="2941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  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9419" marR="2941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81810">
                <a:tc>
                  <a:txBody>
                    <a:bodyPr/>
                    <a:lstStyle/>
                    <a:p>
                      <a:pPr algn="just"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- кураторство в заочной школе, класс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9419" marR="2941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 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9419" marR="2941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529925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32656"/>
            <a:ext cx="8229600" cy="1156990"/>
          </a:xfrm>
        </p:spPr>
        <p:txBody>
          <a:bodyPr>
            <a:noAutofit/>
          </a:bodyPr>
          <a:lstStyle/>
          <a:p>
            <a:r>
              <a:rPr lang="ru-RU" sz="2800" b="1" dirty="0" smtClean="0">
                <a:solidFill>
                  <a:srgbClr val="C00000"/>
                </a:solidFill>
              </a:rPr>
              <a:t>ИЗ ПЛАНА </a:t>
            </a:r>
            <a:r>
              <a:rPr lang="ru-RU" sz="2800" b="1" dirty="0">
                <a:solidFill>
                  <a:srgbClr val="C00000"/>
                </a:solidFill>
              </a:rPr>
              <a:t>РАБОТЫ</a:t>
            </a:r>
            <a:br>
              <a:rPr lang="ru-RU" sz="2800" b="1" dirty="0">
                <a:solidFill>
                  <a:srgbClr val="C00000"/>
                </a:solidFill>
              </a:rPr>
            </a:br>
            <a:r>
              <a:rPr lang="ru-RU" sz="2800" b="1" dirty="0">
                <a:solidFill>
                  <a:srgbClr val="C00000"/>
                </a:solidFill>
              </a:rPr>
              <a:t>методического профессионального объединения </a:t>
            </a:r>
            <a:br>
              <a:rPr lang="ru-RU" sz="2800" b="1" dirty="0">
                <a:solidFill>
                  <a:srgbClr val="C00000"/>
                </a:solidFill>
              </a:rPr>
            </a:br>
            <a:r>
              <a:rPr lang="ru-RU" sz="2800" b="1" dirty="0" err="1" smtClean="0">
                <a:solidFill>
                  <a:srgbClr val="C00000"/>
                </a:solidFill>
              </a:rPr>
              <a:t>Верещагинского</a:t>
            </a:r>
            <a:r>
              <a:rPr lang="ru-RU" sz="2800" b="1" dirty="0" smtClean="0">
                <a:solidFill>
                  <a:srgbClr val="C00000"/>
                </a:solidFill>
              </a:rPr>
              <a:t> </a:t>
            </a:r>
            <a:r>
              <a:rPr lang="ru-RU" sz="2800" b="1" dirty="0">
                <a:solidFill>
                  <a:srgbClr val="C00000"/>
                </a:solidFill>
              </a:rPr>
              <a:t>городского округа</a:t>
            </a:r>
            <a:br>
              <a:rPr lang="ru-RU" sz="2800" b="1" dirty="0">
                <a:solidFill>
                  <a:srgbClr val="C00000"/>
                </a:solidFill>
              </a:rPr>
            </a:br>
            <a:r>
              <a:rPr lang="ru-RU" sz="2800" b="1" dirty="0">
                <a:solidFill>
                  <a:srgbClr val="C00000"/>
                </a:solidFill>
              </a:rPr>
              <a:t>учителей </a:t>
            </a:r>
            <a:r>
              <a:rPr lang="ru-RU" sz="2800" b="1" dirty="0" smtClean="0">
                <a:solidFill>
                  <a:srgbClr val="C00000"/>
                </a:solidFill>
              </a:rPr>
              <a:t>географии на </a:t>
            </a:r>
            <a:r>
              <a:rPr lang="ru-RU" sz="2800" b="1" dirty="0">
                <a:solidFill>
                  <a:srgbClr val="C00000"/>
                </a:solidFill>
              </a:rPr>
              <a:t>2020/2021 учебный </a:t>
            </a:r>
            <a:r>
              <a:rPr lang="ru-RU" sz="2800" b="1" dirty="0" smtClean="0">
                <a:solidFill>
                  <a:srgbClr val="C00000"/>
                </a:solidFill>
              </a:rPr>
              <a:t>год</a:t>
            </a:r>
            <a:endParaRPr lang="ru-RU" sz="2800" b="1" dirty="0">
              <a:solidFill>
                <a:srgbClr val="C0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916832"/>
            <a:ext cx="8229600" cy="4209331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b="1" dirty="0">
                <a:solidFill>
                  <a:srgbClr val="C00000"/>
                </a:solidFill>
              </a:rPr>
              <a:t>Тема: </a:t>
            </a:r>
            <a:r>
              <a:rPr lang="ru-RU" b="1" dirty="0"/>
              <a:t>«Урок географии в условиях реализации ФГОС»</a:t>
            </a:r>
          </a:p>
          <a:p>
            <a:pPr marL="0" indent="0" algn="just">
              <a:buNone/>
            </a:pPr>
            <a:r>
              <a:rPr lang="ru-RU" b="1" dirty="0">
                <a:solidFill>
                  <a:srgbClr val="C00000"/>
                </a:solidFill>
              </a:rPr>
              <a:t>Цель: </a:t>
            </a:r>
            <a:r>
              <a:rPr lang="ru-RU" b="1" dirty="0"/>
              <a:t>создание условий для повышения качества образования, роста профессиональной компетентности педагогов – участников МПО, организации единого информационно-педагогического пространства МПО.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364765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68288" y="404664"/>
            <a:ext cx="8552184" cy="61247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rgbClr val="C00000"/>
                </a:solidFill>
              </a:rPr>
              <a:t>Задачи:</a:t>
            </a:r>
          </a:p>
          <a:p>
            <a:pPr marL="285750" indent="-285750" algn="just">
              <a:buFontTx/>
              <a:buChar char="-"/>
            </a:pPr>
            <a:r>
              <a:rPr lang="ru-RU" sz="1600" b="1" dirty="0" smtClean="0"/>
              <a:t>Повышать </a:t>
            </a:r>
            <a:r>
              <a:rPr lang="ru-RU" sz="1600" b="1" dirty="0"/>
              <a:t>профессиональную культуру, педагогическое мастерство и самореализацию педагогов – участников МПО, посредством прохождения обучения на курсах повышения квалификации, трансляцию педагогического опыта через открытые уроки, мастер-классы, выступления (сообщения), публикации, изучение специализированных информационных источников, для роста качества образования, сохранения и увеличения положительных результатов в обучении, воспитании, развития и продвижения обучающихся</a:t>
            </a:r>
            <a:r>
              <a:rPr lang="ru-RU" sz="1600" b="1" dirty="0" smtClean="0"/>
              <a:t>.</a:t>
            </a:r>
          </a:p>
          <a:p>
            <a:pPr marL="285750" indent="-285750" algn="just">
              <a:buFontTx/>
              <a:buChar char="-"/>
            </a:pPr>
            <a:endParaRPr lang="ru-RU" sz="1600" b="1" dirty="0"/>
          </a:p>
          <a:p>
            <a:pPr marL="285750" indent="-285750" algn="just">
              <a:buFontTx/>
              <a:buChar char="-"/>
            </a:pPr>
            <a:r>
              <a:rPr lang="ru-RU" sz="1600" b="1" dirty="0" smtClean="0"/>
              <a:t>Создавать </a:t>
            </a:r>
            <a:r>
              <a:rPr lang="ru-RU" sz="1600" b="1" dirty="0"/>
              <a:t>педагогами условий для патриотического воспитания, популяризации географии среди обучающихся, их индивидуального сопровождения и продвижения через привлечение к обучению в заочных школах по географии различного уровня, участия в олимпиадном и конкурсном движении, проектно-исследовательской деятельности. </a:t>
            </a:r>
            <a:endParaRPr lang="ru-RU" sz="1600" b="1" dirty="0" smtClean="0"/>
          </a:p>
          <a:p>
            <a:pPr algn="just"/>
            <a:endParaRPr lang="ru-RU" sz="1600" b="1" dirty="0"/>
          </a:p>
          <a:p>
            <a:pPr marL="285750" indent="-285750" algn="just">
              <a:buFontTx/>
              <a:buChar char="-"/>
            </a:pPr>
            <a:r>
              <a:rPr lang="ru-RU" sz="1600" b="1" dirty="0" smtClean="0"/>
              <a:t>Диагностика </a:t>
            </a:r>
            <a:r>
              <a:rPr lang="ru-RU" sz="1600" b="1" dirty="0"/>
              <a:t>и анализ затруднений педагогов – участников МПО для оказания методической помощи. </a:t>
            </a:r>
            <a:endParaRPr lang="ru-RU" sz="1600" b="1" dirty="0" smtClean="0"/>
          </a:p>
          <a:p>
            <a:pPr marL="285750" indent="-285750" algn="just">
              <a:buFontTx/>
              <a:buChar char="-"/>
            </a:pPr>
            <a:endParaRPr lang="ru-RU" sz="1600" b="1" dirty="0"/>
          </a:p>
          <a:p>
            <a:pPr marL="285750" indent="-285750" algn="just">
              <a:buFontTx/>
              <a:buChar char="-"/>
            </a:pPr>
            <a:r>
              <a:rPr lang="ru-RU" sz="1600" b="1" dirty="0" smtClean="0"/>
              <a:t>Осваивать </a:t>
            </a:r>
            <a:r>
              <a:rPr lang="ru-RU" sz="1600" b="1" dirty="0"/>
              <a:t>новое содержание, технологий и методов педагогической деятельности в направлении географического образования, а также совершенствовать методики проведения различных видов занятий и их учебно-методического обеспечения</a:t>
            </a:r>
            <a:r>
              <a:rPr lang="ru-RU" sz="1600" b="1" dirty="0" smtClean="0"/>
              <a:t>.</a:t>
            </a:r>
          </a:p>
          <a:p>
            <a:pPr marL="285750" indent="-285750" algn="just">
              <a:buFontTx/>
              <a:buChar char="-"/>
            </a:pPr>
            <a:endParaRPr lang="ru-RU" sz="1600" b="1" dirty="0"/>
          </a:p>
          <a:p>
            <a:pPr marL="285750" indent="-285750" algn="just">
              <a:buFontTx/>
              <a:buChar char="-"/>
            </a:pPr>
            <a:r>
              <a:rPr lang="ru-RU" sz="1600" b="1" dirty="0" smtClean="0"/>
              <a:t>Обобщать</a:t>
            </a:r>
            <a:r>
              <a:rPr lang="ru-RU" sz="1600" b="1" dirty="0"/>
              <a:t>, распространять и поддерживать инновационный педагогический опыт, создание банка данных педагогического опыта участников МПО</a:t>
            </a:r>
            <a:r>
              <a:rPr lang="ru-RU" sz="1600" b="1" dirty="0" smtClean="0"/>
              <a:t>.</a:t>
            </a:r>
          </a:p>
          <a:p>
            <a:pPr marL="285750" indent="-285750" algn="just">
              <a:buFontTx/>
              <a:buChar char="-"/>
            </a:pPr>
            <a:endParaRPr lang="ru-RU" sz="1600" b="1" dirty="0"/>
          </a:p>
        </p:txBody>
      </p:sp>
    </p:spTree>
    <p:extLst>
      <p:ext uri="{BB962C8B-B14F-4D97-AF65-F5344CB8AC3E}">
        <p14:creationId xmlns:p14="http://schemas.microsoft.com/office/powerpoint/2010/main" val="1240360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404664"/>
            <a:ext cx="8229600" cy="202034"/>
          </a:xfrm>
        </p:spPr>
        <p:txBody>
          <a:bodyPr>
            <a:noAutofit/>
          </a:bodyPr>
          <a:lstStyle/>
          <a:p>
            <a:r>
              <a:rPr lang="ru-RU" sz="2800" b="1" dirty="0">
                <a:solidFill>
                  <a:srgbClr val="C00000"/>
                </a:solidFill>
              </a:rPr>
              <a:t>Итоги реализации плана работы МПО учителей географии ВГО за 2020-2021 учебный год</a:t>
            </a: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5879052"/>
              </p:ext>
            </p:extLst>
          </p:nvPr>
        </p:nvGraphicFramePr>
        <p:xfrm>
          <a:off x="251520" y="1196751"/>
          <a:ext cx="8558608" cy="5120640"/>
        </p:xfrm>
        <a:graphic>
          <a:graphicData uri="http://schemas.openxmlformats.org/drawingml/2006/table">
            <a:tbl>
              <a:tblPr firstRow="1" bandRow="1">
                <a:tableStyleId>{C4B1156A-380E-4F78-BDF5-A606A8083BF9}</a:tableStyleId>
              </a:tblPr>
              <a:tblGrid>
                <a:gridCol w="1285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76064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1216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89859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Дата 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Методическое событие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Выполнение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02229"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Октябрь</a:t>
                      </a:r>
                      <a:r>
                        <a:rPr lang="ru-RU" b="1" baseline="0" dirty="0" smtClean="0"/>
                        <a:t> 2020 г.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b="1" dirty="0" smtClean="0"/>
                        <a:t>Методическая встреча «Формирование функциональной грамотности в учебной и </a:t>
                      </a:r>
                      <a:r>
                        <a:rPr lang="ru-RU" b="1" dirty="0" err="1" smtClean="0"/>
                        <a:t>внеучебной</a:t>
                      </a:r>
                      <a:r>
                        <a:rPr lang="ru-RU" b="1" dirty="0" smtClean="0"/>
                        <a:t> деятельности по географии»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Выполнено</a:t>
                      </a:r>
                    </a:p>
                    <a:p>
                      <a:pPr algn="ctr"/>
                      <a:r>
                        <a:rPr lang="ru-RU" b="1" dirty="0" smtClean="0"/>
                        <a:t>28.10.2020 г. </a:t>
                      </a:r>
                      <a:endParaRPr lang="ru-RU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26245"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Январь</a:t>
                      </a:r>
                      <a:r>
                        <a:rPr lang="ru-RU" b="1" baseline="0" dirty="0" smtClean="0"/>
                        <a:t> 2021 г.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b="1" dirty="0" smtClean="0">
                          <a:latin typeface="+mn-lt"/>
                          <a:ea typeface="Yu Gothic UI Semibold" panose="020B0700000000000000" pitchFamily="34" charset="-128"/>
                          <a:cs typeface="Times New Roman" panose="02020603050405020304" pitchFamily="18" charset="0"/>
                        </a:rPr>
                        <a:t>Методическая встреча «Урок географии в условиях реализации ФГОС – из опыта работы учителей географии, представление открытых «виртуальных» уроков»</a:t>
                      </a:r>
                      <a:endParaRPr lang="ru-RU" b="1" dirty="0">
                        <a:latin typeface="+mn-lt"/>
                        <a:ea typeface="Yu Gothic UI Semibold" panose="020B0700000000000000" pitchFamily="34" charset="-128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Выполнено 28.01.2021</a:t>
                      </a:r>
                      <a:r>
                        <a:rPr lang="ru-RU" b="1" baseline="0" dirty="0" smtClean="0"/>
                        <a:t> г.</a:t>
                      </a:r>
                      <a:endParaRPr lang="ru-RU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26245"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Март</a:t>
                      </a:r>
                    </a:p>
                    <a:p>
                      <a:pPr algn="ctr"/>
                      <a:r>
                        <a:rPr lang="ru-RU" b="1" dirty="0" smtClean="0"/>
                        <a:t>2021 г.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b="1" dirty="0" smtClean="0">
                          <a:latin typeface="+mn-lt"/>
                          <a:ea typeface="Yu Gothic UI Semibold" panose="020B0700000000000000" pitchFamily="34" charset="-128"/>
                          <a:cs typeface="Times New Roman" panose="02020603050405020304" pitchFamily="18" charset="0"/>
                        </a:rPr>
                        <a:t>Методическая встреча «Урок географии (природоведения) для обучающихся</a:t>
                      </a:r>
                    </a:p>
                    <a:p>
                      <a:pPr algn="just"/>
                      <a:r>
                        <a:rPr lang="ru-RU" b="1" dirty="0" smtClean="0">
                          <a:latin typeface="+mn-lt"/>
                          <a:ea typeface="Yu Gothic UI Semibold" panose="020B0700000000000000" pitchFamily="34" charset="-128"/>
                          <a:cs typeface="Times New Roman" panose="02020603050405020304" pitchFamily="18" charset="0"/>
                        </a:rPr>
                        <a:t>с интеллектуальными нарушениями и ОВЗ в условиях реализации ФГОС»</a:t>
                      </a:r>
                      <a:endParaRPr lang="ru-RU" b="1" dirty="0">
                        <a:latin typeface="+mn-lt"/>
                        <a:ea typeface="Yu Gothic UI Semibold" panose="020B0700000000000000" pitchFamily="34" charset="-128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Выполнено 31.03.2021 г.</a:t>
                      </a:r>
                      <a:endParaRPr lang="ru-RU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26245"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Май</a:t>
                      </a:r>
                    </a:p>
                    <a:p>
                      <a:pPr algn="ctr"/>
                      <a:r>
                        <a:rPr lang="ru-RU" b="1" dirty="0" smtClean="0"/>
                        <a:t>2021 г.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b="1" dirty="0" smtClean="0">
                          <a:latin typeface="+mn-lt"/>
                          <a:ea typeface="Yu Gothic UI Semibold" panose="020B0700000000000000" pitchFamily="34" charset="-128"/>
                          <a:cs typeface="Times New Roman" panose="02020603050405020304" pitchFamily="18" charset="0"/>
                        </a:rPr>
                        <a:t>Методическая встреча «Итоги </a:t>
                      </a:r>
                      <a:r>
                        <a:rPr lang="ru-RU" b="1" dirty="0" smtClean="0">
                          <a:latin typeface="+mn-lt"/>
                          <a:ea typeface="Yu Gothic UI Semibold" panose="020B0700000000000000" pitchFamily="34" charset="-128"/>
                          <a:cs typeface="Times New Roman" panose="02020603050405020304" pitchFamily="18" charset="0"/>
                        </a:rPr>
                        <a:t>реализации плана работы МПО учителей географии ВГО за 2020-2021 учебный год.</a:t>
                      </a:r>
                      <a:br>
                        <a:rPr lang="ru-RU" b="1" dirty="0" smtClean="0">
                          <a:latin typeface="+mn-lt"/>
                          <a:ea typeface="Yu Gothic UI Semibold" panose="020B0700000000000000" pitchFamily="34" charset="-128"/>
                          <a:cs typeface="Times New Roman" panose="02020603050405020304" pitchFamily="18" charset="0"/>
                        </a:rPr>
                      </a:br>
                      <a:r>
                        <a:rPr lang="ru-RU" b="1" dirty="0" smtClean="0">
                          <a:latin typeface="+mn-lt"/>
                          <a:ea typeface="Yu Gothic UI Semibold" panose="020B0700000000000000" pitchFamily="34" charset="-128"/>
                          <a:cs typeface="Times New Roman" panose="02020603050405020304" pitchFamily="18" charset="0"/>
                        </a:rPr>
                        <a:t>Проектная и исследовательская деятельность на уроках географии и во внеурочное время</a:t>
                      </a:r>
                      <a:r>
                        <a:rPr lang="ru-RU" b="1" dirty="0" smtClean="0">
                          <a:latin typeface="+mn-lt"/>
                          <a:ea typeface="Yu Gothic UI Semibold" panose="020B0700000000000000" pitchFamily="34" charset="-128"/>
                          <a:cs typeface="Times New Roman" panose="02020603050405020304" pitchFamily="18" charset="0"/>
                        </a:rPr>
                        <a:t>.»</a:t>
                      </a:r>
                      <a:endParaRPr lang="ru-RU" b="1" dirty="0">
                        <a:latin typeface="+mn-lt"/>
                        <a:ea typeface="Yu Gothic UI Semibold" panose="020B0700000000000000" pitchFamily="34" charset="-128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Выполнено 20.05.2021 г.</a:t>
                      </a:r>
                      <a:endParaRPr lang="ru-RU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610421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21142933"/>
              </p:ext>
            </p:extLst>
          </p:nvPr>
        </p:nvGraphicFramePr>
        <p:xfrm>
          <a:off x="323528" y="548680"/>
          <a:ext cx="8558608" cy="5486400"/>
        </p:xfrm>
        <a:graphic>
          <a:graphicData uri="http://schemas.openxmlformats.org/drawingml/2006/table">
            <a:tbl>
              <a:tblPr firstRow="1" bandRow="1">
                <a:tableStyleId>{C4B1156A-380E-4F78-BDF5-A606A8083BF9}</a:tableStyleId>
              </a:tblPr>
              <a:tblGrid>
                <a:gridCol w="1285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76064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1216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17851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Дата 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Методическое событие</a:t>
                      </a:r>
                    </a:p>
                    <a:p>
                      <a:pPr algn="ctr"/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Выполнение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14706"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Декабрь –</a:t>
                      </a:r>
                      <a:r>
                        <a:rPr lang="ru-RU" b="1" baseline="0" dirty="0" smtClean="0"/>
                        <a:t> </a:t>
                      </a:r>
                      <a:r>
                        <a:rPr lang="ru-RU" b="1" dirty="0" smtClean="0"/>
                        <a:t>май</a:t>
                      </a:r>
                      <a:endParaRPr lang="ru-RU" b="1" baseline="0" dirty="0" smtClean="0"/>
                    </a:p>
                    <a:p>
                      <a:pPr algn="ctr"/>
                      <a:r>
                        <a:rPr lang="ru-RU" b="1" dirty="0" smtClean="0"/>
                        <a:t>2020 – 2021 г.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b="1" dirty="0" smtClean="0"/>
                        <a:t>«Виртуальная педагогическая копилка» </a:t>
                      </a:r>
                    </a:p>
                    <a:p>
                      <a:pPr algn="just"/>
                      <a:r>
                        <a:rPr lang="ru-RU" b="1" dirty="0" smtClean="0"/>
                        <a:t>Публикация методических материалов педагогов из опыта работы</a:t>
                      </a:r>
                      <a:r>
                        <a:rPr lang="ru-RU" b="1" baseline="0" dirty="0" smtClean="0"/>
                        <a:t> в виртуальном кабинете МПО ВГО на сайте МБОУ «ВОК»</a:t>
                      </a:r>
                    </a:p>
                    <a:p>
                      <a:pPr algn="just"/>
                      <a:endParaRPr lang="ru-RU" b="1" baseline="0" dirty="0" smtClean="0"/>
                    </a:p>
                    <a:p>
                      <a:pPr algn="just"/>
                      <a:r>
                        <a:rPr lang="ru-RU" b="1" baseline="0" dirty="0" smtClean="0"/>
                        <a:t>Опубликованы работы учителей: Дубровских А. П., Мальцевой Е. Г., Мошевой Е. З., Назаровской Н. В.,  </a:t>
                      </a:r>
                      <a:r>
                        <a:rPr lang="ru-RU" b="1" baseline="0" dirty="0" err="1" smtClean="0"/>
                        <a:t>Пугиной</a:t>
                      </a:r>
                      <a:r>
                        <a:rPr lang="ru-RU" b="1" baseline="0" dirty="0" smtClean="0"/>
                        <a:t> С.В., Соловьевой Е. В., Черемных Е. Ф.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 Выполнено</a:t>
                      </a:r>
                    </a:p>
                    <a:p>
                      <a:pPr algn="ctr"/>
                      <a:r>
                        <a:rPr lang="ru-RU" b="1" dirty="0" smtClean="0"/>
                        <a:t>в</a:t>
                      </a:r>
                      <a:r>
                        <a:rPr lang="ru-RU" b="1" baseline="0" dirty="0" smtClean="0"/>
                        <a:t> </a:t>
                      </a:r>
                      <a:r>
                        <a:rPr lang="ru-RU" b="1" dirty="0" smtClean="0"/>
                        <a:t>течение года </a:t>
                      </a:r>
                    </a:p>
                    <a:p>
                      <a:pPr algn="ctr"/>
                      <a:endParaRPr lang="ru-RU" b="1" dirty="0" smtClean="0"/>
                    </a:p>
                    <a:p>
                      <a:pPr algn="just"/>
                      <a:endParaRPr lang="ru-RU" b="1" dirty="0" smtClean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155413"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Январь, март </a:t>
                      </a:r>
                    </a:p>
                    <a:p>
                      <a:pPr algn="ctr"/>
                      <a:r>
                        <a:rPr lang="ru-RU" b="1" dirty="0" smtClean="0"/>
                        <a:t>2021 г.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b="1" dirty="0" smtClean="0"/>
                        <a:t>Открытые уроки в рамках методической темы МПО</a:t>
                      </a:r>
                    </a:p>
                    <a:p>
                      <a:pPr algn="just"/>
                      <a:r>
                        <a:rPr lang="ru-RU" b="1" dirty="0" smtClean="0"/>
                        <a:t>«Урок географии в условиях реализации ФГОС» учителей:</a:t>
                      </a:r>
                    </a:p>
                    <a:p>
                      <a:pPr algn="just"/>
                      <a:r>
                        <a:rPr lang="ru-RU" b="1" dirty="0" smtClean="0"/>
                        <a:t>Мальцевой Е. Г., урок географии в 6 классе «Географические координаты»;</a:t>
                      </a:r>
                      <a:endParaRPr lang="ru-RU" b="1" baseline="0" dirty="0" smtClean="0"/>
                    </a:p>
                    <a:p>
                      <a:pPr algn="just"/>
                      <a:r>
                        <a:rPr lang="ru-RU" b="1" dirty="0" smtClean="0"/>
                        <a:t>Путиной Е. С., </a:t>
                      </a:r>
                      <a:r>
                        <a:rPr lang="ru-RU" b="1" dirty="0" smtClean="0"/>
                        <a:t>внеурочное </a:t>
                      </a:r>
                      <a:r>
                        <a:rPr lang="ru-RU" b="1" dirty="0" smtClean="0"/>
                        <a:t>занятие в классах ОВЗ «Создание маршрута безопасности»;</a:t>
                      </a:r>
                    </a:p>
                    <a:p>
                      <a:pPr algn="just"/>
                      <a:r>
                        <a:rPr lang="ru-RU" b="1" dirty="0" smtClean="0"/>
                        <a:t>Дубровских А. П. </a:t>
                      </a:r>
                      <a:r>
                        <a:rPr lang="ru-RU" b="1" dirty="0" smtClean="0"/>
                        <a:t>урок </a:t>
                      </a:r>
                      <a:r>
                        <a:rPr lang="ru-RU" b="1" dirty="0" smtClean="0"/>
                        <a:t>природоведения в 5 классе</a:t>
                      </a:r>
                    </a:p>
                    <a:p>
                      <a:pPr algn="just"/>
                      <a:r>
                        <a:rPr lang="ru-RU" b="1" dirty="0" smtClean="0"/>
                        <a:t>«Свойства воздуха».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Выполнено</a:t>
                      </a:r>
                    </a:p>
                    <a:p>
                      <a:pPr algn="ctr"/>
                      <a:r>
                        <a:rPr lang="ru-RU" b="1" dirty="0" smtClean="0"/>
                        <a:t>январь, март </a:t>
                      </a:r>
                    </a:p>
                    <a:p>
                      <a:pPr algn="ctr"/>
                      <a:r>
                        <a:rPr lang="ru-RU" b="1" dirty="0" smtClean="0"/>
                        <a:t>2021 г.</a:t>
                      </a:r>
                    </a:p>
                    <a:p>
                      <a:pPr algn="ctr"/>
                      <a:r>
                        <a:rPr lang="ru-RU" b="1" dirty="0" smtClean="0"/>
                        <a:t>Январь</a:t>
                      </a:r>
                    </a:p>
                    <a:p>
                      <a:pPr algn="ctr"/>
                      <a:endParaRPr lang="ru-RU" b="1" dirty="0" smtClean="0"/>
                    </a:p>
                    <a:p>
                      <a:pPr algn="ctr"/>
                      <a:r>
                        <a:rPr lang="ru-RU" b="1" dirty="0" smtClean="0"/>
                        <a:t>Январь </a:t>
                      </a:r>
                    </a:p>
                    <a:p>
                      <a:pPr algn="ctr"/>
                      <a:endParaRPr lang="ru-RU" b="1" dirty="0" smtClean="0"/>
                    </a:p>
                    <a:p>
                      <a:pPr algn="ctr"/>
                      <a:r>
                        <a:rPr lang="ru-RU" b="1" dirty="0" smtClean="0"/>
                        <a:t>март</a:t>
                      </a:r>
                    </a:p>
                    <a:p>
                      <a:pPr algn="ctr"/>
                      <a:r>
                        <a:rPr lang="ru-RU" b="1" dirty="0" smtClean="0"/>
                        <a:t>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15604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93512849"/>
              </p:ext>
            </p:extLst>
          </p:nvPr>
        </p:nvGraphicFramePr>
        <p:xfrm>
          <a:off x="179512" y="260648"/>
          <a:ext cx="8856984" cy="6429497"/>
        </p:xfrm>
        <a:graphic>
          <a:graphicData uri="http://schemas.openxmlformats.org/drawingml/2006/table">
            <a:tbl>
              <a:tblPr firstRow="1" bandRow="1">
                <a:tableStyleId>{C4B1156A-380E-4F78-BDF5-A606A8083BF9}</a:tableStyleId>
              </a:tblPr>
              <a:tblGrid>
                <a:gridCol w="10801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19268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8417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92703"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Дата </a:t>
                      </a:r>
                      <a:endParaRPr lang="ru-RU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Методическое событие</a:t>
                      </a:r>
                      <a:endParaRPr lang="ru-RU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Выполнение</a:t>
                      </a:r>
                      <a:endParaRPr lang="ru-RU" sz="1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396714"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/>
                        <a:t>В течение года</a:t>
                      </a:r>
                      <a:endParaRPr lang="ru-RU" sz="1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800" b="1" baseline="0" dirty="0" smtClean="0"/>
                        <a:t> Методические выступления на МПО по темам:</a:t>
                      </a:r>
                    </a:p>
                    <a:p>
                      <a:pPr algn="just"/>
                      <a:r>
                        <a:rPr lang="ru-RU" sz="1800" b="1" baseline="0" dirty="0" smtClean="0"/>
                        <a:t>«Урок географии в условиях реализации ФГОС» - Назаровская Н. В.</a:t>
                      </a:r>
                    </a:p>
                    <a:p>
                      <a:pPr algn="just"/>
                      <a:r>
                        <a:rPr lang="ru-RU" sz="1800" b="1" baseline="0" dirty="0" smtClean="0"/>
                        <a:t>«</a:t>
                      </a:r>
                      <a:r>
                        <a:rPr lang="ru-RU" sz="1800" b="1" baseline="0" dirty="0" err="1" smtClean="0"/>
                        <a:t>Цифровизация</a:t>
                      </a:r>
                      <a:r>
                        <a:rPr lang="ru-RU" sz="1800" b="1" baseline="0" dirty="0" smtClean="0"/>
                        <a:t> географического образования» -</a:t>
                      </a:r>
                    </a:p>
                    <a:p>
                      <a:pPr algn="just"/>
                      <a:r>
                        <a:rPr lang="ru-RU" sz="1800" b="1" baseline="0" dirty="0" smtClean="0"/>
                        <a:t>Путина Е. С.</a:t>
                      </a:r>
                    </a:p>
                    <a:p>
                      <a:pPr algn="just"/>
                      <a:r>
                        <a:rPr lang="ru-RU" sz="1800" b="1" baseline="0" dirty="0" smtClean="0"/>
                        <a:t>«Современная педагогика: технологии достижения и диагностики планируемых результатов обучения географии» - Мальцева Е. Г.</a:t>
                      </a:r>
                    </a:p>
                    <a:p>
                      <a:pPr algn="just"/>
                      <a:r>
                        <a:rPr lang="ru-RU" sz="1800" b="1" baseline="0" dirty="0" smtClean="0"/>
                        <a:t>«Современная педагогика: технологии достижения и диагностики планируемых результатов обучения географии – разработка заданий по географии Всероссийской Олимпиады школьников» - </a:t>
                      </a:r>
                      <a:r>
                        <a:rPr lang="ru-RU" sz="1800" b="1" baseline="0" dirty="0" err="1" smtClean="0"/>
                        <a:t>Пугина</a:t>
                      </a:r>
                      <a:r>
                        <a:rPr lang="ru-RU" sz="1800" b="1" baseline="0" dirty="0" smtClean="0"/>
                        <a:t> С. В.</a:t>
                      </a:r>
                    </a:p>
                    <a:p>
                      <a:pPr algn="just"/>
                      <a:r>
                        <a:rPr lang="ru-RU" sz="1800" b="1" baseline="0" dirty="0" smtClean="0"/>
                        <a:t>«Современный урок природоведения для обучающихся 5-6 классов в условиях реализации ФГОС обучающихся с умственной отсталостью (интеллектуальными нарушениями)» - Дубровских А. П.</a:t>
                      </a:r>
                    </a:p>
                    <a:p>
                      <a:pPr algn="just"/>
                      <a:r>
                        <a:rPr lang="ru-RU" sz="1800" b="1" baseline="0" dirty="0" smtClean="0"/>
                        <a:t>Проектная и исследовательская деятельность на уроках географии и во внеурочное время – Мальцева Елена Геннадьевна, Назаровская Наталья Владимировна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baseline="0" dirty="0" smtClean="0"/>
                        <a:t>Выполнено</a:t>
                      </a:r>
                    </a:p>
                    <a:p>
                      <a:pPr algn="ctr"/>
                      <a:r>
                        <a:rPr lang="ru-RU" sz="1800" b="1" baseline="0" dirty="0" smtClean="0"/>
                        <a:t>28.10.2020 г., </a:t>
                      </a:r>
                    </a:p>
                    <a:p>
                      <a:pPr algn="ctr"/>
                      <a:endParaRPr lang="ru-RU" sz="1800" b="1" baseline="0" dirty="0" smtClean="0"/>
                    </a:p>
                    <a:p>
                      <a:pPr algn="ctr"/>
                      <a:endParaRPr lang="ru-RU" sz="1800" b="1" baseline="0" dirty="0" smtClean="0"/>
                    </a:p>
                    <a:p>
                      <a:pPr algn="ctr"/>
                      <a:endParaRPr lang="ru-RU" sz="1800" b="1" baseline="0" dirty="0" smtClean="0"/>
                    </a:p>
                    <a:p>
                      <a:pPr algn="ctr"/>
                      <a:endParaRPr lang="ru-RU" sz="1800" b="1" baseline="0" dirty="0" smtClean="0"/>
                    </a:p>
                    <a:p>
                      <a:pPr algn="ctr"/>
                      <a:endParaRPr lang="ru-RU" sz="1800" b="1" baseline="0" dirty="0" smtClean="0"/>
                    </a:p>
                    <a:p>
                      <a:pPr algn="ctr"/>
                      <a:endParaRPr lang="ru-RU" sz="1800" b="1" baseline="0" dirty="0" smtClean="0"/>
                    </a:p>
                    <a:p>
                      <a:pPr algn="ctr"/>
                      <a:endParaRPr lang="ru-RU" sz="1800" b="1" baseline="0" dirty="0" smtClean="0"/>
                    </a:p>
                    <a:p>
                      <a:pPr algn="ctr"/>
                      <a:endParaRPr lang="ru-RU" sz="1800" b="1" baseline="0" dirty="0" smtClean="0"/>
                    </a:p>
                    <a:p>
                      <a:pPr algn="ctr"/>
                      <a:endParaRPr lang="ru-RU" sz="1800" b="1" baseline="0" dirty="0" smtClean="0"/>
                    </a:p>
                    <a:p>
                      <a:pPr algn="ctr"/>
                      <a:endParaRPr lang="ru-RU" sz="1800" b="1" baseline="0" dirty="0" smtClean="0"/>
                    </a:p>
                    <a:p>
                      <a:pPr algn="ctr"/>
                      <a:r>
                        <a:rPr lang="ru-RU" sz="1800" b="1" baseline="0" dirty="0" smtClean="0"/>
                        <a:t>31.03.2021 г., </a:t>
                      </a:r>
                    </a:p>
                    <a:p>
                      <a:pPr algn="ctr"/>
                      <a:endParaRPr lang="ru-RU" sz="1800" b="1" baseline="0" dirty="0" smtClean="0"/>
                    </a:p>
                    <a:p>
                      <a:pPr algn="ctr"/>
                      <a:endParaRPr lang="ru-RU" sz="1800" b="1" baseline="0" dirty="0" smtClean="0"/>
                    </a:p>
                    <a:p>
                      <a:pPr algn="ctr"/>
                      <a:endParaRPr lang="ru-RU" sz="1800" b="1" baseline="0" dirty="0" smtClean="0"/>
                    </a:p>
                    <a:p>
                      <a:pPr algn="ctr"/>
                      <a:r>
                        <a:rPr lang="ru-RU" sz="1800" b="1" baseline="0" dirty="0" smtClean="0"/>
                        <a:t>20.05.2021 г. </a:t>
                      </a:r>
                    </a:p>
                    <a:p>
                      <a:pPr algn="just"/>
                      <a:endParaRPr lang="ru-RU" sz="1800" b="1" baseline="0" dirty="0" smtClean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19295"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/>
                        <a:t>Май</a:t>
                      </a:r>
                    </a:p>
                    <a:p>
                      <a:pPr algn="ctr"/>
                      <a:r>
                        <a:rPr lang="ru-RU" sz="1800" b="1" dirty="0" smtClean="0"/>
                        <a:t> 2021 г.</a:t>
                      </a:r>
                      <a:endParaRPr lang="ru-RU" sz="1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800" b="1" dirty="0" smtClean="0"/>
                        <a:t>Рефлексия и перспективное планирование деятельности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/>
                        <a:t>Май</a:t>
                      </a:r>
                    </a:p>
                    <a:p>
                      <a:pPr algn="ctr"/>
                      <a:r>
                        <a:rPr lang="ru-RU" sz="1800" b="1" dirty="0" smtClean="0"/>
                        <a:t>  2021 г.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141985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548680"/>
            <a:ext cx="8229600" cy="202034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C00000"/>
                </a:solidFill>
              </a:rPr>
              <a:t/>
            </a:r>
            <a:br>
              <a:rPr lang="ru-RU" b="1" dirty="0" smtClean="0">
                <a:solidFill>
                  <a:srgbClr val="C00000"/>
                </a:solidFill>
              </a:rPr>
            </a:br>
            <a:endParaRPr lang="ru-RU" b="1" dirty="0">
              <a:solidFill>
                <a:srgbClr val="C00000"/>
              </a:solidFill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99690432"/>
              </p:ext>
            </p:extLst>
          </p:nvPr>
        </p:nvGraphicFramePr>
        <p:xfrm>
          <a:off x="467544" y="404665"/>
          <a:ext cx="8352928" cy="5961464"/>
        </p:xfrm>
        <a:graphic>
          <a:graphicData uri="http://schemas.openxmlformats.org/drawingml/2006/table">
            <a:tbl>
              <a:tblPr firstRow="1" bandRow="1">
                <a:tableStyleId>{C4B1156A-380E-4F78-BDF5-A606A8083BF9}</a:tableStyleId>
              </a:tblPr>
              <a:tblGrid>
                <a:gridCol w="835292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016888"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>
                          <a:solidFill>
                            <a:srgbClr val="C00000"/>
                          </a:solidFill>
                        </a:rPr>
                        <a:t>Основные</a:t>
                      </a:r>
                      <a:r>
                        <a:rPr lang="ru-RU" sz="2800" b="1" baseline="0" dirty="0" smtClean="0">
                          <a:solidFill>
                            <a:srgbClr val="C00000"/>
                          </a:solidFill>
                        </a:rPr>
                        <a:t> направления о</a:t>
                      </a:r>
                      <a:r>
                        <a:rPr lang="ru-RU" sz="2800" b="1" dirty="0" smtClean="0">
                          <a:solidFill>
                            <a:srgbClr val="C00000"/>
                          </a:solidFill>
                        </a:rPr>
                        <a:t>рганизации</a:t>
                      </a:r>
                      <a:r>
                        <a:rPr lang="ru-RU" sz="2800" b="1" baseline="0" dirty="0" smtClean="0">
                          <a:solidFill>
                            <a:srgbClr val="C00000"/>
                          </a:solidFill>
                        </a:rPr>
                        <a:t> деятельности с обучающимися</a:t>
                      </a:r>
                      <a:endParaRPr lang="ru-RU" sz="2800" b="1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42421">
                <a:tc>
                  <a:txBody>
                    <a:bodyPr/>
                    <a:lstStyle/>
                    <a:p>
                      <a:pPr algn="just"/>
                      <a:r>
                        <a:rPr lang="ru-RU" b="1" dirty="0" smtClean="0"/>
                        <a:t>Перспективное планирование деятельности с обучающимися по  направлениям</a:t>
                      </a:r>
                      <a:endParaRPr lang="ru-RU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42421">
                <a:tc>
                  <a:txBody>
                    <a:bodyPr/>
                    <a:lstStyle/>
                    <a:p>
                      <a:pPr algn="just"/>
                      <a:r>
                        <a:rPr lang="ru-RU" b="1" dirty="0" smtClean="0"/>
                        <a:t>ВПР по географии по плану (диагностический мониторинг)</a:t>
                      </a:r>
                      <a:endParaRPr lang="ru-RU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99236">
                <a:tc>
                  <a:txBody>
                    <a:bodyPr/>
                    <a:lstStyle/>
                    <a:p>
                      <a:pPr algn="just"/>
                      <a:r>
                        <a:rPr lang="ru-RU" b="1" dirty="0" smtClean="0"/>
                        <a:t>Организация подготовки обучающихся к участию во Всероссийской Олимпиаде школьников</a:t>
                      </a:r>
                      <a:endParaRPr lang="ru-RU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99236">
                <a:tc>
                  <a:txBody>
                    <a:bodyPr/>
                    <a:lstStyle/>
                    <a:p>
                      <a:pPr algn="just"/>
                      <a:r>
                        <a:rPr lang="ru-RU" b="1" dirty="0" smtClean="0"/>
                        <a:t>Информирование обучающихся об обучении в очно-заочных школах по географии. Привлечение и организация школьников на обучение.</a:t>
                      </a:r>
                      <a:endParaRPr lang="ru-RU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46896">
                <a:tc>
                  <a:txBody>
                    <a:bodyPr/>
                    <a:lstStyle/>
                    <a:p>
                      <a:pPr algn="just"/>
                      <a:r>
                        <a:rPr lang="ru-RU" b="1" dirty="0" smtClean="0"/>
                        <a:t>Разработка и отправка заданий обучающимся и кураторам в школах очно-заочной школы «Глобус»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99236">
                <a:tc>
                  <a:txBody>
                    <a:bodyPr/>
                    <a:lstStyle/>
                    <a:p>
                      <a:pPr algn="just"/>
                      <a:r>
                        <a:rPr lang="ru-RU" b="1" dirty="0" smtClean="0"/>
                        <a:t>Информирование и организация участия обучающихся в интеллектуальных конкурсах и турнирах по географии.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99236">
                <a:tc>
                  <a:txBody>
                    <a:bodyPr/>
                    <a:lstStyle/>
                    <a:p>
                      <a:pPr algn="just"/>
                      <a:r>
                        <a:rPr lang="ru-RU" b="1" dirty="0" smtClean="0"/>
                        <a:t>Организация проектно-исследовательской деятельности с обучающимися. Представление полученных результатов.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599236">
                <a:tc>
                  <a:txBody>
                    <a:bodyPr/>
                    <a:lstStyle/>
                    <a:p>
                      <a:pPr algn="just"/>
                      <a:r>
                        <a:rPr lang="ru-RU" b="1" dirty="0" smtClean="0"/>
                        <a:t>Проведение занятий и тренингов по подготовке обучающихся к ГИА по географии.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22975">
                <a:tc>
                  <a:txBody>
                    <a:bodyPr/>
                    <a:lstStyle/>
                    <a:p>
                      <a:pPr algn="just"/>
                      <a:r>
                        <a:rPr lang="ru-RU" b="1" dirty="0" smtClean="0"/>
                        <a:t>Анализ результатов деятельности. Рефлексия. Перспективное планирование.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06125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rmAutofit fontScale="90000"/>
          </a:bodyPr>
          <a:lstStyle/>
          <a:p>
            <a:r>
              <a:rPr lang="ru-RU" dirty="0"/>
              <a:t/>
            </a:r>
            <a:br>
              <a:rPr lang="ru-RU" dirty="0"/>
            </a:br>
            <a:r>
              <a:rPr lang="ru-RU" sz="2700" b="1" dirty="0" smtClean="0">
                <a:solidFill>
                  <a:srgbClr val="C00000"/>
                </a:solidFill>
              </a:rPr>
              <a:t>ОБ ИТОГАХ </a:t>
            </a:r>
            <a:r>
              <a:rPr lang="ru-RU" sz="2700" b="1" dirty="0">
                <a:solidFill>
                  <a:srgbClr val="C00000"/>
                </a:solidFill>
              </a:rPr>
              <a:t>ОБУЧЕНИЯ В ОЧНО-ЗАОЧНОЙ ШКОЛЕ ПО ГЕОГРАФИИ «ГЛОБУС</a:t>
            </a:r>
            <a:r>
              <a:rPr lang="ru-RU" sz="2700" b="1" dirty="0" smtClean="0">
                <a:solidFill>
                  <a:srgbClr val="C00000"/>
                </a:solidFill>
              </a:rPr>
              <a:t>»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graphicFrame>
        <p:nvGraphicFramePr>
          <p:cNvPr id="9" name="Объект 8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74611454"/>
              </p:ext>
            </p:extLst>
          </p:nvPr>
        </p:nvGraphicFramePr>
        <p:xfrm>
          <a:off x="539552" y="1124744"/>
          <a:ext cx="8229600" cy="5400040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130648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8823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77748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0574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+mn-lt"/>
                        </a:rPr>
                        <a:t>Параллель</a:t>
                      </a:r>
                      <a:endParaRPr lang="ru-RU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+mn-lt"/>
                        </a:rPr>
                        <a:t>Куратор </a:t>
                      </a:r>
                      <a:endParaRPr lang="ru-RU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+mn-lt"/>
                        </a:rPr>
                        <a:t>ОО</a:t>
                      </a:r>
                      <a:endParaRPr lang="ru-RU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effectLst/>
                          <a:latin typeface="+mn-lt"/>
                          <a:ea typeface="Times New Roman"/>
                        </a:rPr>
                        <a:t>Количество обучающихся, выполнивших работы, чел.</a:t>
                      </a:r>
                      <a:endParaRPr lang="ru-RU" dirty="0"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latin typeface="+mn-lt"/>
                        </a:rPr>
                        <a:t>5 класс</a:t>
                      </a:r>
                      <a:endParaRPr lang="ru-RU" b="1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latin typeface="+mn-lt"/>
                        </a:rPr>
                        <a:t>Назаровская Н. В.</a:t>
                      </a:r>
                      <a:endParaRPr lang="ru-RU" b="1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МБОУ «ВОК»</a:t>
                      </a:r>
                    </a:p>
                    <a:p>
                      <a:pPr algn="ctr"/>
                      <a:r>
                        <a:rPr lang="ru-RU" sz="18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СП Школа № 1</a:t>
                      </a:r>
                      <a:endParaRPr lang="ru-RU" b="1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/>
                        <a:t>27</a:t>
                      </a:r>
                      <a:endParaRPr lang="ru-RU" sz="2400" b="1" dirty="0"/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latin typeface="+mn-lt"/>
                        </a:rPr>
                        <a:t>6 класс</a:t>
                      </a:r>
                      <a:endParaRPr lang="ru-RU" b="1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latin typeface="+mn-lt"/>
                        </a:rPr>
                        <a:t>Соловьева Е. В.</a:t>
                      </a:r>
                      <a:endParaRPr lang="ru-RU" b="1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МБОУ «ВОК»</a:t>
                      </a:r>
                    </a:p>
                    <a:p>
                      <a:pPr algn="ctr"/>
                      <a:r>
                        <a:rPr lang="ru-RU" sz="18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СП </a:t>
                      </a:r>
                      <a:r>
                        <a:rPr lang="ru-RU" sz="1800" b="1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Комаровская</a:t>
                      </a:r>
                      <a:r>
                        <a:rPr lang="ru-RU" sz="18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школа</a:t>
                      </a:r>
                      <a:endParaRPr lang="ru-RU" b="1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/>
                        <a:t>42</a:t>
                      </a:r>
                      <a:endParaRPr lang="ru-RU" sz="2400" b="1" dirty="0"/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latin typeface="+mn-lt"/>
                        </a:rPr>
                        <a:t>7 класс</a:t>
                      </a:r>
                      <a:endParaRPr lang="ru-RU" b="1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latin typeface="+mn-lt"/>
                        </a:rPr>
                        <a:t>Маслаков А. И.</a:t>
                      </a:r>
                      <a:endParaRPr lang="ru-RU" b="1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МБОУ «ВСШИ»</a:t>
                      </a:r>
                      <a:endParaRPr lang="ru-RU" b="1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/>
                        <a:t>73</a:t>
                      </a:r>
                      <a:endParaRPr lang="ru-RU" sz="2400" b="1" dirty="0"/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latin typeface="+mn-lt"/>
                        </a:rPr>
                        <a:t>8 класс</a:t>
                      </a:r>
                      <a:endParaRPr lang="ru-RU" b="1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err="1" smtClean="0">
                          <a:latin typeface="+mn-lt"/>
                        </a:rPr>
                        <a:t>Ругалева</a:t>
                      </a:r>
                      <a:r>
                        <a:rPr lang="ru-RU" b="1" dirty="0" smtClean="0">
                          <a:latin typeface="+mn-lt"/>
                        </a:rPr>
                        <a:t> Л. В.</a:t>
                      </a:r>
                      <a:endParaRPr lang="ru-RU" b="1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МБОУ «ВОК»</a:t>
                      </a:r>
                    </a:p>
                    <a:p>
                      <a:pPr algn="ctr"/>
                      <a:r>
                        <a:rPr lang="ru-RU" sz="18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СП Вознесенская школа</a:t>
                      </a:r>
                      <a:endParaRPr lang="ru-RU" b="1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/>
                        <a:t>38</a:t>
                      </a:r>
                      <a:endParaRPr lang="ru-RU" sz="2400" b="1" dirty="0"/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latin typeface="+mn-lt"/>
                        </a:rPr>
                        <a:t>9 класс</a:t>
                      </a:r>
                      <a:endParaRPr lang="ru-RU" b="1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err="1" smtClean="0">
                          <a:latin typeface="+mn-lt"/>
                        </a:rPr>
                        <a:t>Пугина</a:t>
                      </a:r>
                      <a:r>
                        <a:rPr lang="ru-RU" b="1" dirty="0" smtClean="0">
                          <a:latin typeface="+mn-lt"/>
                        </a:rPr>
                        <a:t> С. В.</a:t>
                      </a:r>
                      <a:endParaRPr lang="ru-RU" b="1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МБОУ «ВОК»</a:t>
                      </a:r>
                    </a:p>
                    <a:p>
                      <a:pPr algn="ctr"/>
                      <a:r>
                        <a:rPr lang="ru-RU" sz="18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СП Школа № 2</a:t>
                      </a:r>
                      <a:endParaRPr lang="ru-RU" b="1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/>
                        <a:t>49</a:t>
                      </a:r>
                      <a:endParaRPr lang="ru-RU" sz="2400" b="1" dirty="0"/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latin typeface="+mn-lt"/>
                        </a:rPr>
                        <a:t>10 класс</a:t>
                      </a:r>
                      <a:endParaRPr lang="ru-RU" b="1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latin typeface="+mn-lt"/>
                        </a:rPr>
                        <a:t>Мальцева Е. Г.</a:t>
                      </a:r>
                      <a:endParaRPr lang="ru-RU" b="1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МБОУ «ВОК»</a:t>
                      </a:r>
                    </a:p>
                    <a:p>
                      <a:pPr algn="ctr"/>
                      <a:r>
                        <a:rPr lang="ru-RU" sz="18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СП Школа № 121</a:t>
                      </a:r>
                      <a:endParaRPr lang="ru-RU" b="1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/>
                        <a:t>15</a:t>
                      </a:r>
                      <a:endParaRPr lang="ru-RU" sz="2400" b="1" dirty="0"/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latin typeface="+mn-lt"/>
                        </a:rPr>
                        <a:t>11 класс</a:t>
                      </a:r>
                      <a:endParaRPr lang="ru-RU" b="1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latin typeface="+mn-lt"/>
                        </a:rPr>
                        <a:t>Мальцева Е. Г.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МБОУ «ВОК»</a:t>
                      </a:r>
                    </a:p>
                    <a:p>
                      <a:pPr algn="ctr"/>
                      <a:r>
                        <a:rPr lang="ru-RU" sz="18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СП Школа № 121</a:t>
                      </a:r>
                      <a:endParaRPr lang="ru-RU" b="1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/>
                        <a:t>10</a:t>
                      </a:r>
                      <a:endParaRPr lang="ru-RU" sz="2400" b="1" dirty="0"/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22931376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699</TotalTime>
  <Words>1799</Words>
  <Application>Microsoft Office PowerPoint</Application>
  <PresentationFormat>Экран (4:3)</PresentationFormat>
  <Paragraphs>356</Paragraphs>
  <Slides>23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9" baseType="lpstr">
      <vt:lpstr>Arial</vt:lpstr>
      <vt:lpstr>Calibri</vt:lpstr>
      <vt:lpstr>Times New Roman</vt:lpstr>
      <vt:lpstr>Wingdings</vt:lpstr>
      <vt:lpstr>Yu Gothic UI Semibold</vt:lpstr>
      <vt:lpstr>Тема Office</vt:lpstr>
      <vt:lpstr>Итоги реализации плана работы МПО учителей географии ВГО за 2020-2021 учебный год. Проектная и исследовательская деятельность на уроках географии и во внеурочное время.</vt:lpstr>
      <vt:lpstr>Повестка:</vt:lpstr>
      <vt:lpstr>ИЗ ПЛАНА РАБОТЫ методического профессионального объединения  Верещагинского городского округа учителей географии на 2020/2021 учебный год</vt:lpstr>
      <vt:lpstr>Презентация PowerPoint</vt:lpstr>
      <vt:lpstr>Итоги реализации плана работы МПО учителей географии ВГО за 2020-2021 учебный год</vt:lpstr>
      <vt:lpstr>Презентация PowerPoint</vt:lpstr>
      <vt:lpstr>Презентация PowerPoint</vt:lpstr>
      <vt:lpstr> </vt:lpstr>
      <vt:lpstr> ОБ ИТОГАХ ОБУЧЕНИЯ В ОЧНО-ЗАОЧНОЙ ШКОЛЕ ПО ГЕОГРАФИИ «ГЛОБУС» </vt:lpstr>
      <vt:lpstr>Количество выполненных работ по параллелям в ОО</vt:lpstr>
      <vt:lpstr>Проектная и исследовательская деятельность на уроках географии и во внеурочное время </vt:lpstr>
      <vt:lpstr>Основополагающие принципы проектной и исследовательской деятельности</vt:lpstr>
      <vt:lpstr>Важно учитывать:</vt:lpstr>
      <vt:lpstr>Учебно-исследовательская и проектная деятельность имеют как общие, так и специфические черты:</vt:lpstr>
      <vt:lpstr>Специфические черты (различия) проектной и исследовательской деятельности</vt:lpstr>
      <vt:lpstr>Итоги проектной и исследовательской деятельности для обучающихся</vt:lpstr>
      <vt:lpstr>НАПРИМЕР: </vt:lpstr>
      <vt:lpstr>Основные элементы структуры</vt:lpstr>
      <vt:lpstr>Метод исследования – это способ достижения цели и задач исследования</vt:lpstr>
      <vt:lpstr>Примеры критериев экспертизы проектной работы</vt:lpstr>
      <vt:lpstr>Примеры критериев экспертизы исследовательской работы</vt:lpstr>
      <vt:lpstr>Презентация PowerPoint</vt:lpstr>
      <vt:lpstr>Перспективное планирование деятельности на 2021-2022 учебный год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Формирование функциональной грамотности в учебной и внеучебной деятельности по географии</dc:title>
  <dc:creator>Modern Talking</dc:creator>
  <cp:lastModifiedBy>tech</cp:lastModifiedBy>
  <cp:revision>74</cp:revision>
  <dcterms:created xsi:type="dcterms:W3CDTF">2020-10-27T08:47:39Z</dcterms:created>
  <dcterms:modified xsi:type="dcterms:W3CDTF">2021-05-20T08:40:54Z</dcterms:modified>
</cp:coreProperties>
</file>