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  <p:sldId id="266" r:id="rId9"/>
    <p:sldId id="296" r:id="rId10"/>
    <p:sldId id="265" r:id="rId11"/>
    <p:sldId id="297" r:id="rId12"/>
    <p:sldId id="301" r:id="rId13"/>
    <p:sldId id="302" r:id="rId14"/>
    <p:sldId id="273" r:id="rId15"/>
    <p:sldId id="274" r:id="rId16"/>
    <p:sldId id="275" r:id="rId17"/>
    <p:sldId id="276" r:id="rId18"/>
    <p:sldId id="277" r:id="rId19"/>
    <p:sldId id="304" r:id="rId20"/>
    <p:sldId id="281" r:id="rId21"/>
    <p:sldId id="282" r:id="rId22"/>
    <p:sldId id="305" r:id="rId23"/>
    <p:sldId id="306" r:id="rId24"/>
    <p:sldId id="285" r:id="rId25"/>
    <p:sldId id="287" r:id="rId26"/>
    <p:sldId id="289" r:id="rId27"/>
    <p:sldId id="290" r:id="rId28"/>
    <p:sldId id="308" r:id="rId29"/>
    <p:sldId id="291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058" autoAdjust="0"/>
  </p:normalViewPr>
  <p:slideViewPr>
    <p:cSldViewPr snapToGrid="0">
      <p:cViewPr>
        <p:scale>
          <a:sx n="89" d="100"/>
          <a:sy n="89" d="100"/>
        </p:scale>
        <p:origin x="-17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56432-A035-41EA-A6C6-618362722B6F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5379A-8CB2-43FF-8814-F81AC9E3D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067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379A-8CB2-43FF-8814-F81AC9E3DD3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09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379A-8CB2-43FF-8814-F81AC9E3DD3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68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379A-8CB2-43FF-8814-F81AC9E3DD3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514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379A-8CB2-43FF-8814-F81AC9E3DD3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6902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379A-8CB2-43FF-8814-F81AC9E3DD3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2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5379A-8CB2-43FF-8814-F81AC9E3DD3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466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378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180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93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7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54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53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790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52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617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2E586-A0ED-4B06-B11A-216879AB7FE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0255-B168-4DC6-8B02-1E6326746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2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IqGGK3becA" TargetMode="External"/><Relationship Id="rId2" Type="http://schemas.openxmlformats.org/officeDocument/2006/relationships/hyperlink" Target="https://daynotes.ru/podvignie_igri_dlya_detey_v_pomeshenii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3135" y="1967023"/>
            <a:ext cx="9774865" cy="2158410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Дистанционное обучение дошкольников: </a:t>
            </a:r>
            <a:b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как сделать его эффективным?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18978"/>
            <a:ext cx="9144000" cy="59542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000099"/>
                </a:solidFill>
              </a:rPr>
              <a:t>Муниципальное бюджетное общеобразовательное учреждение </a:t>
            </a:r>
          </a:p>
          <a:p>
            <a:r>
              <a:rPr lang="ru-RU" sz="1800" dirty="0" smtClean="0">
                <a:solidFill>
                  <a:srgbClr val="000099"/>
                </a:solidFill>
              </a:rPr>
              <a:t>«Верещагинский общеобразовательный комплекс»</a:t>
            </a:r>
            <a:endParaRPr lang="ru-RU" sz="1800" dirty="0">
              <a:solidFill>
                <a:srgbClr val="000099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40830" y="5264063"/>
            <a:ext cx="4284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0099"/>
                </a:solidFill>
              </a:rPr>
              <a:t>Нечаева Галина Георгиевна, методист МБОУ «ВОК»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01303" y="6192672"/>
            <a:ext cx="4284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0099"/>
                </a:solidFill>
              </a:rPr>
              <a:t>Верещагино</a:t>
            </a:r>
          </a:p>
          <a:p>
            <a:pPr algn="ctr"/>
            <a:r>
              <a:rPr lang="ru-RU" dirty="0" smtClean="0">
                <a:solidFill>
                  <a:srgbClr val="000099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408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3458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Технические условия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8614" y="1502108"/>
            <a:ext cx="7429496" cy="5773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B0F0"/>
                </a:solidFill>
              </a:rPr>
              <a:t>Основное условие </a:t>
            </a:r>
            <a:r>
              <a:rPr lang="ru-RU" dirty="0" smtClean="0">
                <a:solidFill>
                  <a:srgbClr val="000099"/>
                </a:solidFill>
              </a:rPr>
              <a:t>– наличие ПК, телефона ( или других форм связи) и доступа к интернету.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Электронная почта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Группа ВКОНТАКТЕ</a:t>
            </a:r>
          </a:p>
          <a:p>
            <a:r>
              <a:rPr lang="ru-RU" dirty="0" err="1" smtClean="0">
                <a:solidFill>
                  <a:srgbClr val="000099"/>
                </a:solidFill>
              </a:rPr>
              <a:t>Мессенджеры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 err="1" smtClean="0">
                <a:solidFill>
                  <a:srgbClr val="000099"/>
                </a:solidFill>
              </a:rPr>
              <a:t>Viber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 err="1" smtClean="0">
                <a:solidFill>
                  <a:srgbClr val="000099"/>
                </a:solidFill>
              </a:rPr>
              <a:t>WhatsApp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ru-RU" dirty="0" err="1" smtClean="0">
                <a:solidFill>
                  <a:srgbClr val="000099"/>
                </a:solidFill>
              </a:rPr>
              <a:t>Telegram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en-US" dirty="0" smtClean="0">
                <a:solidFill>
                  <a:srgbClr val="000099"/>
                </a:solidFill>
              </a:rPr>
              <a:t>SKYPE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en-US" dirty="0" smtClean="0">
                <a:solidFill>
                  <a:srgbClr val="000099"/>
                </a:solidFill>
              </a:rPr>
              <a:t>Zoom</a:t>
            </a:r>
            <a:r>
              <a:rPr lang="ru-RU" dirty="0" smtClean="0">
                <a:solidFill>
                  <a:srgbClr val="000099"/>
                </a:solidFill>
              </a:rPr>
              <a:t>, </a:t>
            </a:r>
            <a:r>
              <a:rPr lang="en-US" dirty="0" smtClean="0">
                <a:solidFill>
                  <a:srgbClr val="000099"/>
                </a:solidFill>
              </a:rPr>
              <a:t>Microsoft Teams</a:t>
            </a:r>
            <a:r>
              <a:rPr lang="ru-RU" dirty="0" smtClean="0">
                <a:solidFill>
                  <a:srgbClr val="000099"/>
                </a:solidFill>
              </a:rPr>
              <a:t>,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  <a:r>
              <a:rPr lang="en-US" dirty="0" err="1" smtClean="0">
                <a:solidFill>
                  <a:srgbClr val="000099"/>
                </a:solidFill>
              </a:rPr>
              <a:t>Pruftme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53" t="15385" r="-232" b="11538"/>
          <a:stretch/>
        </p:blipFill>
        <p:spPr bwMode="auto">
          <a:xfrm>
            <a:off x="8609489" y="1899586"/>
            <a:ext cx="2612069" cy="169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2" t="22660" r="17290" b="15540"/>
          <a:stretch/>
        </p:blipFill>
        <p:spPr bwMode="auto">
          <a:xfrm>
            <a:off x="9915523" y="3630978"/>
            <a:ext cx="2157413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50" y="3576139"/>
            <a:ext cx="1962809" cy="2121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08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5819"/>
            <a:ext cx="10515600" cy="93141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Содержание деятельности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28847" y="1241942"/>
            <a:ext cx="4299045" cy="1351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28043" y="1514903"/>
            <a:ext cx="4225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0099"/>
                </a:solidFill>
              </a:rPr>
              <a:t>модели обучения</a:t>
            </a:r>
            <a:endParaRPr lang="ru-RU" sz="4000" b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56144" y="1251758"/>
            <a:ext cx="41762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99"/>
                </a:solidFill>
              </a:rPr>
              <a:t>обучение в режиме онлайн (электронное обучение)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8849" y="3107861"/>
            <a:ext cx="4299045" cy="1351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328847" y="4895713"/>
            <a:ext cx="4299045" cy="1351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456238" y="3105835"/>
            <a:ext cx="40761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99"/>
                </a:solidFill>
              </a:rPr>
              <a:t>дистанционное обучение через интерактивные учебные материалы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333413" y="4891675"/>
            <a:ext cx="42944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99"/>
                </a:solidFill>
              </a:rPr>
              <a:t>самостоятельная работа родителей с детьми на основе обратной связи </a:t>
            </a:r>
          </a:p>
        </p:txBody>
      </p:sp>
      <p:cxnSp>
        <p:nvCxnSpPr>
          <p:cNvPr id="17" name="Прямая со стрелкой 16"/>
          <p:cNvCxnSpPr>
            <a:stCxn id="6" idx="3"/>
            <a:endCxn id="10" idx="1"/>
          </p:cNvCxnSpPr>
          <p:nvPr/>
        </p:nvCxnSpPr>
        <p:spPr>
          <a:xfrm>
            <a:off x="5145188" y="1873392"/>
            <a:ext cx="2183661" cy="19100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6" idx="3"/>
          </p:cNvCxnSpPr>
          <p:nvPr/>
        </p:nvCxnSpPr>
        <p:spPr>
          <a:xfrm>
            <a:off x="5145188" y="1873392"/>
            <a:ext cx="2183659" cy="38313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7" idx="3"/>
            <a:endCxn id="4" idx="1"/>
          </p:cNvCxnSpPr>
          <p:nvPr/>
        </p:nvCxnSpPr>
        <p:spPr>
          <a:xfrm>
            <a:off x="5153815" y="1868846"/>
            <a:ext cx="2175032" cy="486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8" y="2846034"/>
            <a:ext cx="5158817" cy="3778088"/>
          </a:xfrm>
          <a:prstGeom prst="rect">
            <a:avLst/>
          </a:prstGeom>
        </p:spPr>
      </p:pic>
      <p:sp>
        <p:nvSpPr>
          <p:cNvPr id="26" name="Объект 25"/>
          <p:cNvSpPr>
            <a:spLocks noGrp="1"/>
          </p:cNvSpPr>
          <p:nvPr>
            <p:ph idx="1"/>
          </p:nvPr>
        </p:nvSpPr>
        <p:spPr>
          <a:xfrm>
            <a:off x="838200" y="5112397"/>
            <a:ext cx="10515600" cy="1745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46143" y="1197828"/>
            <a:ext cx="4299045" cy="13511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32012"/>
            <a:ext cx="10515600" cy="1431379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Размещение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информации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457689"/>
              </p:ext>
            </p:extLst>
          </p:nvPr>
        </p:nvGraphicFramePr>
        <p:xfrm>
          <a:off x="95535" y="818876"/>
          <a:ext cx="11996382" cy="6063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882"/>
                <a:gridCol w="8928500"/>
              </a:tblGrid>
              <a:tr h="329743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0099"/>
                          </a:solidFill>
                        </a:rPr>
                        <a:t>Для родителей</a:t>
                      </a:r>
                      <a:endParaRPr lang="ru-RU" sz="2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rgbClr val="000099"/>
                          </a:solidFill>
                        </a:rPr>
                        <a:t>Рекомендации о создании в домашних условиях среды, способствующей развитию ребенка, укреплению его здоровья.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rgbClr val="000099"/>
                          </a:solidFill>
                        </a:rPr>
                        <a:t>Советы специалистов по воспитанию и обучению детей в условиях семьи по актуальным темам.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rgbClr val="000099"/>
                          </a:solidFill>
                        </a:rPr>
                        <a:t>Ссылки на полезные ресурсы в сети Интернет.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rgbClr val="000099"/>
                          </a:solidFill>
                        </a:rPr>
                        <a:t>Информация о изучаемом содержании дошкольного образования.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rgbClr val="000099"/>
                          </a:solidFill>
                        </a:rPr>
                        <a:t>Новости и анонсы предстоящих видео- семинаров для родителей, архивные материалы прошедших мероприятий.</a:t>
                      </a:r>
                      <a:endParaRPr lang="ru-RU" sz="2400" b="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8028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000099"/>
                          </a:solidFill>
                        </a:rPr>
                        <a:t>Для детей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rgbClr val="000099"/>
                          </a:solidFill>
                        </a:rPr>
                        <a:t>Содержательные подборки различных детско-взрослых активностей по темам недели, по направлениям детского развития 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rgbClr val="000099"/>
                          </a:solidFill>
                        </a:rPr>
                        <a:t>Информация о проводимых конкурсах, образовательных акциях и материалы по результатам их проведения.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400" b="0" dirty="0" smtClean="0">
                          <a:solidFill>
                            <a:srgbClr val="000099"/>
                          </a:solidFill>
                        </a:rPr>
                        <a:t>Выставки детских творческих работ.</a:t>
                      </a:r>
                      <a:endParaRPr lang="ru-RU" sz="2400" b="0" dirty="0">
                        <a:solidFill>
                          <a:srgbClr val="0000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154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9466"/>
            <a:ext cx="10515600" cy="1163424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Структурирование информации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005015"/>
            <a:ext cx="10515600" cy="635975"/>
          </a:xfrm>
          <a:noFill/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5910" y="2169997"/>
            <a:ext cx="4107977" cy="14603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90449" y="2158621"/>
            <a:ext cx="4107977" cy="14603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91875" y="4424153"/>
            <a:ext cx="4107977" cy="146031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5911" y="2449352"/>
            <a:ext cx="39987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по </a:t>
            </a:r>
            <a:r>
              <a:rPr lang="ru-RU" sz="2400" dirty="0">
                <a:solidFill>
                  <a:srgbClr val="000099"/>
                </a:solidFill>
              </a:rPr>
              <a:t>принципу адресного соответствия возрасту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670043" y="2232374"/>
            <a:ext cx="38896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</a:rPr>
              <a:t>п</a:t>
            </a:r>
            <a:r>
              <a:rPr lang="ru-RU" sz="2400" dirty="0" smtClean="0">
                <a:solidFill>
                  <a:srgbClr val="000099"/>
                </a:solidFill>
              </a:rPr>
              <a:t>о основным </a:t>
            </a:r>
            <a:r>
              <a:rPr lang="ru-RU" sz="2400" dirty="0">
                <a:solidFill>
                  <a:srgbClr val="000099"/>
                </a:solidFill>
              </a:rPr>
              <a:t>направлениям развития ребенка или видам 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67031" y="4524062"/>
            <a:ext cx="3821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0099"/>
                </a:solidFill>
              </a:rPr>
              <a:t>блоками</a:t>
            </a:r>
            <a:r>
              <a:rPr lang="ru-RU" sz="2400" dirty="0">
                <a:solidFill>
                  <a:srgbClr val="000099"/>
                </a:solidFill>
              </a:rPr>
              <a:t>, в соответствии с традиционными для всего детского сада событиями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579427" y="1064525"/>
            <a:ext cx="3166280" cy="10450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991367" y="1064525"/>
            <a:ext cx="3398293" cy="10450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882183" y="1064525"/>
            <a:ext cx="95534" cy="33596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29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1221"/>
            <a:ext cx="10515600" cy="1325563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Деятельность педагога </a:t>
            </a:r>
            <a:b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в системе дистанционного обучения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57" y="1645475"/>
            <a:ext cx="6184729" cy="5475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Д</a:t>
            </a:r>
            <a:r>
              <a:rPr lang="ru-RU" dirty="0" smtClean="0">
                <a:solidFill>
                  <a:srgbClr val="000099"/>
                </a:solidFill>
              </a:rPr>
              <a:t>ва вида режима: </a:t>
            </a:r>
          </a:p>
          <a:p>
            <a:r>
              <a:rPr lang="ru-RU" b="1" u="sng" dirty="0" err="1" smtClean="0">
                <a:solidFill>
                  <a:srgbClr val="FF0000"/>
                </a:solidFill>
              </a:rPr>
              <a:t>Offline</a:t>
            </a:r>
            <a:r>
              <a:rPr lang="ru-RU" dirty="0" smtClean="0">
                <a:solidFill>
                  <a:srgbClr val="000099"/>
                </a:solidFill>
              </a:rPr>
              <a:t> - местонахождение и время не является существенным, так как все взаимодействие организовывается в отложенном режиме; </a:t>
            </a:r>
          </a:p>
          <a:p>
            <a:r>
              <a:rPr lang="ru-RU" b="1" u="sng" dirty="0" err="1" smtClean="0">
                <a:solidFill>
                  <a:srgbClr val="FF0000"/>
                </a:solidFill>
              </a:rPr>
              <a:t>Online</a:t>
            </a:r>
            <a:r>
              <a:rPr lang="ru-RU" dirty="0" smtClean="0">
                <a:solidFill>
                  <a:srgbClr val="000099"/>
                </a:solidFill>
              </a:rPr>
              <a:t> – обучающийся с родителем (законным представителем) и педагог находится у автоматизированного рабочего места. </a:t>
            </a:r>
          </a:p>
          <a:p>
            <a:pPr marL="0" indent="0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2050" name="Picture 2" descr="https://yt3.ggpht.com/a/AATXAJzEkL2-X16Vr8yAkFAoE7tg2eWU8YpBJAB3siok=s900-c-k-c0xffffffff-no-rj-m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201" y="1376784"/>
            <a:ext cx="4995881" cy="499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2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2651"/>
            <a:ext cx="10515600" cy="106325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Условия проведения </a:t>
            </a:r>
            <a:b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дистанционного занятия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8063" y="1674378"/>
            <a:ext cx="11281012" cy="738344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</a:rPr>
              <a:t>В</a:t>
            </a:r>
            <a:r>
              <a:rPr lang="ru-RU" dirty="0" smtClean="0">
                <a:solidFill>
                  <a:srgbClr val="000099"/>
                </a:solidFill>
              </a:rPr>
              <a:t>ыстроить индивидуальный образовательный маршрут для каждого ребенка;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 Разработать конспекты занятий и подготовить демонстрационный и раздаточный материал;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</a:rPr>
              <a:t>О</a:t>
            </a:r>
            <a:r>
              <a:rPr lang="ru-RU" dirty="0" smtClean="0">
                <a:solidFill>
                  <a:srgbClr val="000099"/>
                </a:solidFill>
              </a:rPr>
              <a:t>рганизовать щадящий режим обучения, нормируя количество времени, проводимого за компьютером;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000099"/>
                </a:solidFill>
              </a:rPr>
              <a:t>Р</a:t>
            </a:r>
            <a:r>
              <a:rPr lang="ru-RU" dirty="0" smtClean="0">
                <a:solidFill>
                  <a:srgbClr val="000099"/>
                </a:solidFill>
              </a:rPr>
              <a:t>азработать и осуществить социальную программу работы с семьей.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74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223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Разработка конспектов занятий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7473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Следует учитывать: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сложность оказания эмоционально-волевого влияния на обучающегося (суггестивные способности); 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сложность в умении определить эмоциональное состояние ребенка по его внешнему виду, жестам, мимике, движениям (перцептивные способности); 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невозможность встретиться глазами с собеседником через веб-камеру; 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сложность в пояснении словами запахов, вкуса и т. д. 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1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80" y="2695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Способы доставки учебного </a:t>
            </a:r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53174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Скачивание </a:t>
            </a:r>
            <a:r>
              <a:rPr lang="ru-RU" dirty="0">
                <a:solidFill>
                  <a:srgbClr val="000099"/>
                </a:solidFill>
              </a:rPr>
              <a:t>материала. 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Распечатка материала.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Создание материала </a:t>
            </a:r>
            <a:r>
              <a:rPr lang="ru-RU" dirty="0">
                <a:solidFill>
                  <a:srgbClr val="000099"/>
                </a:solidFill>
              </a:rPr>
              <a:t>самостоятельно родителем. 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Самовывоз </a:t>
            </a:r>
            <a:r>
              <a:rPr lang="ru-RU" dirty="0">
                <a:solidFill>
                  <a:srgbClr val="000099"/>
                </a:solidFill>
              </a:rPr>
              <a:t>- родитель приезжает в ДОУ и берет на </a:t>
            </a:r>
            <a:r>
              <a:rPr lang="ru-RU" dirty="0" smtClean="0">
                <a:solidFill>
                  <a:srgbClr val="000099"/>
                </a:solidFill>
              </a:rPr>
              <a:t>временное пользование </a:t>
            </a:r>
            <a:r>
              <a:rPr lang="ru-RU" dirty="0">
                <a:solidFill>
                  <a:srgbClr val="000099"/>
                </a:solidFill>
              </a:rPr>
              <a:t>готовый вариант учебного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val="406650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Методические </a:t>
            </a:r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рекомендации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Индивидуальные</a:t>
            </a:r>
            <a:r>
              <a:rPr lang="ru-RU" dirty="0" smtClean="0">
                <a:solidFill>
                  <a:srgbClr val="000099"/>
                </a:solidFill>
              </a:rPr>
              <a:t> - в рекомендациях педагог прописывает в чем необходимо поупражнять или какие знания и навыки необходимо закрепить ребенку для проведения следующего занятия, и выкладывает их в личный кабинет заказчика. </a:t>
            </a:r>
            <a:endParaRPr lang="ru-RU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0070C0"/>
                </a:solidFill>
              </a:rPr>
              <a:t>Общие</a:t>
            </a:r>
            <a:r>
              <a:rPr lang="ru-RU" dirty="0" smtClean="0">
                <a:solidFill>
                  <a:srgbClr val="000099"/>
                </a:solidFill>
              </a:rPr>
              <a:t> – рекомендации по предварительной работе к следующему занятию. </a:t>
            </a:r>
          </a:p>
          <a:p>
            <a:pPr marL="0" indent="0">
              <a:buNone/>
            </a:pPr>
            <a:endParaRPr lang="ru-RU" b="1" i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i="1" dirty="0" smtClean="0">
                <a:solidFill>
                  <a:srgbClr val="000099"/>
                </a:solidFill>
              </a:rPr>
              <a:t>Рекомендации – четкие, понятные.</a:t>
            </a:r>
            <a:endParaRPr lang="ru-RU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2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9788" y="-272199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Психологические трудности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2831" y="821348"/>
            <a:ext cx="5568286" cy="823912"/>
          </a:xfrm>
        </p:spPr>
        <p:txBody>
          <a:bodyPr/>
          <a:lstStyle/>
          <a:p>
            <a:pPr algn="ctr"/>
            <a:r>
              <a:rPr lang="ru-RU" sz="2800" u="sng" dirty="0">
                <a:solidFill>
                  <a:srgbClr val="000099"/>
                </a:solidFill>
              </a:rPr>
              <a:t>педагогов</a:t>
            </a:r>
          </a:p>
          <a:p>
            <a:pPr algn="ctr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" y="1233304"/>
            <a:ext cx="6082810" cy="4728946"/>
          </a:xfrm>
        </p:spPr>
        <p:txBody>
          <a:bodyPr>
            <a:normAutofit fontScale="92500" lnSpcReduction="10000"/>
          </a:bodyPr>
          <a:lstStyle/>
          <a:p>
            <a:r>
              <a:rPr lang="ru-RU" sz="2600" dirty="0">
                <a:solidFill>
                  <a:srgbClr val="000099"/>
                </a:solidFill>
              </a:rPr>
              <a:t>неумение вести себя в ходе педагогического мероприятия перед камерой, сложности в личном общении; </a:t>
            </a:r>
          </a:p>
          <a:p>
            <a:r>
              <a:rPr lang="ru-RU" sz="2600" dirty="0">
                <a:solidFill>
                  <a:srgbClr val="000099"/>
                </a:solidFill>
              </a:rPr>
              <a:t>установление межличностных контактов между участниками образовательного процесса; </a:t>
            </a:r>
          </a:p>
          <a:p>
            <a:r>
              <a:rPr lang="ru-RU" sz="2600" dirty="0" smtClean="0">
                <a:solidFill>
                  <a:srgbClr val="000099"/>
                </a:solidFill>
              </a:rPr>
              <a:t>создание </a:t>
            </a:r>
            <a:r>
              <a:rPr lang="ru-RU" sz="2600" dirty="0">
                <a:solidFill>
                  <a:srgbClr val="000099"/>
                </a:solidFill>
              </a:rPr>
              <a:t>благоприятного психологического климата при реализации образовательных программ дошкольного образования с использованием дистанционных образовательных технологий; </a:t>
            </a:r>
          </a:p>
          <a:p>
            <a:r>
              <a:rPr lang="ru-RU" sz="2600" dirty="0" smtClean="0">
                <a:solidFill>
                  <a:srgbClr val="000099"/>
                </a:solidFill>
              </a:rPr>
              <a:t>соблюдение </a:t>
            </a:r>
            <a:r>
              <a:rPr lang="ru-RU" sz="2600" dirty="0">
                <a:solidFill>
                  <a:srgbClr val="000099"/>
                </a:solidFill>
              </a:rPr>
              <a:t>норм и правил телекоммуникационного этикета.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868239" y="821350"/>
            <a:ext cx="5183188" cy="823912"/>
          </a:xfrm>
        </p:spPr>
        <p:txBody>
          <a:bodyPr/>
          <a:lstStyle/>
          <a:p>
            <a:pPr algn="ctr"/>
            <a:r>
              <a:rPr lang="ru-RU" sz="2800" u="sng" dirty="0" smtClean="0">
                <a:solidFill>
                  <a:srgbClr val="000099"/>
                </a:solidFill>
              </a:rPr>
              <a:t>воспитанников</a:t>
            </a:r>
            <a:endParaRPr lang="ru-RU" sz="2800" u="sng" dirty="0">
              <a:solidFill>
                <a:srgbClr val="000099"/>
              </a:solidFill>
            </a:endParaRP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151050" y="3650720"/>
            <a:ext cx="5968617" cy="320728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6868239" y="1287896"/>
            <a:ext cx="5183188" cy="1905680"/>
          </a:xfrm>
        </p:spPr>
        <p:txBody>
          <a:bodyPr/>
          <a:lstStyle/>
          <a:p>
            <a:r>
              <a:rPr lang="ru-RU" sz="2400" dirty="0">
                <a:solidFill>
                  <a:srgbClr val="000099"/>
                </a:solidFill>
              </a:rPr>
              <a:t>психологический дискомфорт от нахождения в непривычной среде; </a:t>
            </a:r>
          </a:p>
          <a:p>
            <a:r>
              <a:rPr lang="ru-RU" sz="2400" dirty="0">
                <a:solidFill>
                  <a:srgbClr val="000099"/>
                </a:solidFill>
              </a:rPr>
              <a:t>изолированность от сверстников; </a:t>
            </a:r>
          </a:p>
          <a:p>
            <a:r>
              <a:rPr lang="ru-RU" sz="2400" dirty="0">
                <a:solidFill>
                  <a:srgbClr val="000099"/>
                </a:solidFill>
              </a:rPr>
              <a:t>желание скрыть истинные чувства </a:t>
            </a:r>
          </a:p>
          <a:p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50675" y="3650720"/>
            <a:ext cx="59413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</a:rPr>
              <a:t>Задачи: </a:t>
            </a:r>
          </a:p>
          <a:p>
            <a:r>
              <a:rPr lang="ru-RU" sz="2400" dirty="0" smtClean="0">
                <a:solidFill>
                  <a:srgbClr val="000099"/>
                </a:solidFill>
              </a:rPr>
              <a:t>- </a:t>
            </a:r>
            <a:r>
              <a:rPr lang="ru-RU" sz="2400" dirty="0">
                <a:solidFill>
                  <a:srgbClr val="000099"/>
                </a:solidFill>
              </a:rPr>
              <a:t>обучиться преодолению </a:t>
            </a:r>
            <a:r>
              <a:rPr lang="ru-RU" sz="2400" dirty="0" smtClean="0">
                <a:solidFill>
                  <a:srgbClr val="000099"/>
                </a:solidFill>
              </a:rPr>
              <a:t>информационных барьеров; 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</a:rPr>
              <a:t>обучиться </a:t>
            </a:r>
            <a:r>
              <a:rPr lang="ru-RU" sz="2400" dirty="0">
                <a:solidFill>
                  <a:srgbClr val="000099"/>
                </a:solidFill>
              </a:rPr>
              <a:t>сетевому этикету; </a:t>
            </a:r>
            <a:endParaRPr lang="ru-RU" sz="2400" dirty="0" smtClean="0">
              <a:solidFill>
                <a:srgbClr val="000099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</a:rPr>
              <a:t>повысить </a:t>
            </a:r>
            <a:r>
              <a:rPr lang="ru-RU" sz="2400" dirty="0">
                <a:solidFill>
                  <a:srgbClr val="000099"/>
                </a:solidFill>
              </a:rPr>
              <a:t>мотивацию обучающегося</a:t>
            </a:r>
            <a:r>
              <a:rPr lang="ru-RU" sz="2400" dirty="0" smtClean="0">
                <a:solidFill>
                  <a:srgbClr val="000099"/>
                </a:solidFill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0099"/>
                </a:solidFill>
              </a:rPr>
              <a:t>применять </a:t>
            </a:r>
            <a:r>
              <a:rPr lang="ru-RU" sz="2400" dirty="0">
                <a:solidFill>
                  <a:srgbClr val="000099"/>
                </a:solidFill>
              </a:rPr>
              <a:t>многообразные формы работы, создающие положительный эмоциональный настрой.</a:t>
            </a:r>
          </a:p>
        </p:txBody>
      </p:sp>
    </p:spTree>
    <p:extLst>
      <p:ext uri="{BB962C8B-B14F-4D97-AF65-F5344CB8AC3E}">
        <p14:creationId xmlns:p14="http://schemas.microsoft.com/office/powerpoint/2010/main" val="407451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127607"/>
            <a:ext cx="10515600" cy="11216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Нормативные основы деятельности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58" y="1009938"/>
            <a:ext cx="12192000" cy="549457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Федеральный закон РФ от 29 декабря 2012 года № 273-ФЗ «Об образовании в Российской Федерации» (ст. ст. 13, 15, 16, 17, 41);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приказ Министерства образования и науки Российской Федерации от 23 августа 2017 года № 816 «Об утверждении Порядка применения организациями, осуществляющими образовательную деятельность, электронного обучения, дистанционных образовательных технологий при реализации образовательных программ»;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письмо Министерства образования и науки Российской Федерации от 28 августа 2015 года N АК-2563/05 «О методических рекомендациях» (вместе с «Методическими рекомендациями по организации образовательной деятельности с использованием сетевых форм реализации образовательных программ»);</a:t>
            </a:r>
          </a:p>
        </p:txBody>
      </p:sp>
    </p:spTree>
    <p:extLst>
      <p:ext uri="{BB962C8B-B14F-4D97-AF65-F5344CB8AC3E}">
        <p14:creationId xmlns:p14="http://schemas.microsoft.com/office/powerpoint/2010/main" val="38843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ou9.caduk.ru/images/jshadddd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30" y="2954163"/>
            <a:ext cx="6670106" cy="375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421" y="365125"/>
            <a:ext cx="12014579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Как сделать дистанционное обучение эффективным?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1.Составить </a:t>
            </a:r>
            <a:r>
              <a:rPr lang="ru-RU" dirty="0">
                <a:solidFill>
                  <a:srgbClr val="000099"/>
                </a:solidFill>
              </a:rPr>
              <a:t>расписание онлайн занятий.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2</a:t>
            </a:r>
            <a:r>
              <a:rPr lang="ru-RU" dirty="0">
                <a:solidFill>
                  <a:srgbClr val="000099"/>
                </a:solidFill>
              </a:rPr>
              <a:t>. Вовлекать ребенка постепенно.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3.Направлять</a:t>
            </a:r>
            <a:r>
              <a:rPr lang="ru-RU" dirty="0">
                <a:solidFill>
                  <a:srgbClr val="000099"/>
                </a:solidFill>
              </a:rPr>
              <a:t>, но не </a:t>
            </a:r>
            <a:r>
              <a:rPr lang="ru-RU" dirty="0" smtClean="0">
                <a:solidFill>
                  <a:srgbClr val="000099"/>
                </a:solidFill>
              </a:rPr>
              <a:t>заставлять.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85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Практические советы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159" y="1379414"/>
            <a:ext cx="9199728" cy="542498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Установить </a:t>
            </a:r>
            <a:r>
              <a:rPr lang="ru-RU" dirty="0">
                <a:solidFill>
                  <a:srgbClr val="000099"/>
                </a:solidFill>
              </a:rPr>
              <a:t>личный контакт с ребенком. 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Создать </a:t>
            </a:r>
            <a:r>
              <a:rPr lang="ru-RU" dirty="0">
                <a:solidFill>
                  <a:srgbClr val="000099"/>
                </a:solidFill>
              </a:rPr>
              <a:t>благоприятную обстановку для занятия. 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Использовать </a:t>
            </a:r>
            <a:r>
              <a:rPr lang="ru-RU" dirty="0">
                <a:solidFill>
                  <a:srgbClr val="000099"/>
                </a:solidFill>
              </a:rPr>
              <a:t>разные средства коммуникации. 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Обратить </a:t>
            </a:r>
            <a:r>
              <a:rPr lang="ru-RU" dirty="0">
                <a:solidFill>
                  <a:srgbClr val="000099"/>
                </a:solidFill>
              </a:rPr>
              <a:t>внимание на одежду. 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Выстроить </a:t>
            </a:r>
            <a:r>
              <a:rPr lang="ru-RU" dirty="0">
                <a:solidFill>
                  <a:srgbClr val="000099"/>
                </a:solidFill>
              </a:rPr>
              <a:t>грамотную речь (педагогическое общение). 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Применить </a:t>
            </a:r>
            <a:r>
              <a:rPr lang="ru-RU" dirty="0">
                <a:solidFill>
                  <a:srgbClr val="000099"/>
                </a:solidFill>
              </a:rPr>
              <a:t>сюрпризный момент</a:t>
            </a:r>
          </a:p>
        </p:txBody>
      </p:sp>
    </p:spTree>
    <p:extLst>
      <p:ext uri="{BB962C8B-B14F-4D97-AF65-F5344CB8AC3E}">
        <p14:creationId xmlns:p14="http://schemas.microsoft.com/office/powerpoint/2010/main" val="399087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2080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Содержание занятий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9" y="692837"/>
            <a:ext cx="10934700" cy="59367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sz="2400" b="1" u="sng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Физкультура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-</a:t>
            </a:r>
            <a:r>
              <a:rPr lang="ru-RU" dirty="0">
                <a:solidFill>
                  <a:srgbClr val="000099"/>
                </a:solidFill>
              </a:rPr>
              <a:t>спортивные разминки,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rgbClr val="000099"/>
                </a:solidFill>
              </a:rPr>
              <a:t>физминутки</a:t>
            </a:r>
            <a:r>
              <a:rPr lang="ru-RU" dirty="0" smtClean="0">
                <a:solidFill>
                  <a:srgbClr val="000099"/>
                </a:solidFill>
              </a:rPr>
              <a:t> </a:t>
            </a:r>
            <a:r>
              <a:rPr lang="ru-RU" dirty="0">
                <a:solidFill>
                  <a:srgbClr val="000099"/>
                </a:solidFill>
              </a:rPr>
              <a:t>с описанием движений и текста,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-</a:t>
            </a:r>
            <a:r>
              <a:rPr lang="ru-RU" dirty="0">
                <a:solidFill>
                  <a:srgbClr val="000099"/>
                </a:solidFill>
              </a:rPr>
              <a:t>игры малой подвижности (с участием от 2-х человек)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-</a:t>
            </a:r>
            <a:r>
              <a:rPr lang="ru-RU" dirty="0">
                <a:solidFill>
                  <a:srgbClr val="000099"/>
                </a:solidFill>
              </a:rPr>
              <a:t>пальчиковые игры, опять же с текстом и описанием действий.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-</a:t>
            </a:r>
            <a:r>
              <a:rPr lang="ru-RU" dirty="0">
                <a:solidFill>
                  <a:srgbClr val="000099"/>
                </a:solidFill>
              </a:rPr>
              <a:t>игры со спортивным оборудованием, но не </a:t>
            </a:r>
            <a:r>
              <a:rPr lang="ru-RU" dirty="0" smtClean="0">
                <a:solidFill>
                  <a:srgbClr val="000099"/>
                </a:solidFill>
              </a:rPr>
              <a:t>активные.</a:t>
            </a:r>
          </a:p>
          <a:p>
            <a:pPr marL="0" indent="0">
              <a:buNone/>
            </a:pPr>
            <a:endParaRPr lang="ru-RU" sz="24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Если </a:t>
            </a:r>
            <a:r>
              <a:rPr lang="ru-RU" sz="2400" dirty="0">
                <a:solidFill>
                  <a:srgbClr val="000099"/>
                </a:solidFill>
              </a:rPr>
              <a:t>вы хотите поиграть в подвижные игры, вам сюда: </a:t>
            </a:r>
            <a:r>
              <a:rPr lang="ru-RU" sz="2400" dirty="0">
                <a:solidFill>
                  <a:srgbClr val="000099"/>
                </a:solidFill>
                <a:hlinkClick r:id="rId2"/>
              </a:rPr>
              <a:t>https://daynotes.ru/podvignie_igri_dlya_detey_v_pomeshenii</a:t>
            </a:r>
            <a:r>
              <a:rPr lang="ru-RU" sz="2400" dirty="0" smtClean="0">
                <a:solidFill>
                  <a:srgbClr val="000099"/>
                </a:solidFill>
                <a:hlinkClick r:id="rId2"/>
              </a:rPr>
              <a:t>/</a:t>
            </a:r>
            <a:endParaRPr lang="ru-RU" sz="24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</a:rPr>
              <a:t>Если вы хотите, вместе заняться спортом, </a:t>
            </a:r>
            <a:endParaRPr lang="ru-RU" sz="24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вам </a:t>
            </a:r>
            <a:r>
              <a:rPr lang="ru-RU" sz="2400" dirty="0">
                <a:solidFill>
                  <a:srgbClr val="000099"/>
                </a:solidFill>
              </a:rPr>
              <a:t>сюда: </a:t>
            </a:r>
            <a:r>
              <a:rPr lang="ru-RU" sz="2400" dirty="0">
                <a:solidFill>
                  <a:srgbClr val="000099"/>
                </a:solidFill>
                <a:hlinkClick r:id="rId3"/>
              </a:rPr>
              <a:t>https://</a:t>
            </a:r>
            <a:r>
              <a:rPr lang="ru-RU" sz="2400" dirty="0" smtClean="0">
                <a:solidFill>
                  <a:srgbClr val="000099"/>
                </a:solidFill>
                <a:hlinkClick r:id="rId3"/>
              </a:rPr>
              <a:t>youtu.be/eIqGGK3becA</a:t>
            </a:r>
            <a:endParaRPr lang="ru-RU" sz="2400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1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7574"/>
            <a:ext cx="10515600" cy="83588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Содержание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1829" y="873460"/>
            <a:ext cx="10900171" cy="6482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Познавательная </a:t>
            </a:r>
            <a:r>
              <a:rPr lang="ru-RU" sz="2000" b="1" dirty="0" smtClean="0">
                <a:solidFill>
                  <a:srgbClr val="FF0000"/>
                </a:solidFill>
              </a:rPr>
              <a:t>деятельность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Беседы </a:t>
            </a:r>
            <a:r>
              <a:rPr lang="ru-RU" sz="2000" b="1" dirty="0">
                <a:solidFill>
                  <a:srgbClr val="000099"/>
                </a:solidFill>
              </a:rPr>
              <a:t>о </a:t>
            </a:r>
            <a:r>
              <a:rPr lang="ru-RU" sz="2000" b="1" dirty="0" smtClean="0">
                <a:solidFill>
                  <a:srgbClr val="000099"/>
                </a:solidFill>
              </a:rPr>
              <a:t>событиях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99"/>
                </a:solidFill>
              </a:rPr>
              <a:t>П</a:t>
            </a:r>
            <a:r>
              <a:rPr lang="ru-RU" sz="2000" dirty="0" smtClean="0">
                <a:solidFill>
                  <a:srgbClr val="000099"/>
                </a:solidFill>
              </a:rPr>
              <a:t>еречень вопросов; 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rgbClr val="000099"/>
                </a:solidFill>
              </a:rPr>
              <a:t>С</a:t>
            </a:r>
            <a:r>
              <a:rPr lang="ru-RU" sz="2000" dirty="0" smtClean="0">
                <a:solidFill>
                  <a:srgbClr val="000099"/>
                </a:solidFill>
              </a:rPr>
              <a:t>сылка </a:t>
            </a:r>
            <a:r>
              <a:rPr lang="ru-RU" sz="2000" dirty="0">
                <a:solidFill>
                  <a:srgbClr val="000099"/>
                </a:solidFill>
              </a:rPr>
              <a:t>или сам текст рассказа </a:t>
            </a:r>
            <a:r>
              <a:rPr lang="ru-RU" sz="2000" dirty="0" smtClean="0">
                <a:solidFill>
                  <a:srgbClr val="000099"/>
                </a:solidFill>
              </a:rPr>
              <a:t>взрослого;</a:t>
            </a:r>
          </a:p>
          <a:p>
            <a:pPr>
              <a:lnSpc>
                <a:spcPct val="100000"/>
              </a:lnSpc>
            </a:pP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dirty="0">
                <a:solidFill>
                  <a:srgbClr val="000099"/>
                </a:solidFill>
              </a:rPr>
              <a:t>С</a:t>
            </a:r>
            <a:r>
              <a:rPr lang="ru-RU" sz="2000" dirty="0" smtClean="0">
                <a:solidFill>
                  <a:srgbClr val="000099"/>
                </a:solidFill>
              </a:rPr>
              <a:t>сылка </a:t>
            </a:r>
            <a:r>
              <a:rPr lang="ru-RU" sz="2000" dirty="0">
                <a:solidFill>
                  <a:srgbClr val="000099"/>
                </a:solidFill>
              </a:rPr>
              <a:t>на видеофайл, презентация, картинки.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b="1" i="1" u="sng" dirty="0" smtClean="0">
                <a:solidFill>
                  <a:srgbClr val="000099"/>
                </a:solidFill>
              </a:rPr>
              <a:t>Самое </a:t>
            </a:r>
            <a:r>
              <a:rPr lang="ru-RU" sz="2000" b="1" i="1" u="sng" dirty="0">
                <a:solidFill>
                  <a:srgbClr val="000099"/>
                </a:solidFill>
              </a:rPr>
              <a:t>главное коротко</a:t>
            </a:r>
            <a:r>
              <a:rPr lang="ru-RU" sz="2000" dirty="0">
                <a:solidFill>
                  <a:srgbClr val="000099"/>
                </a:solidFill>
              </a:rPr>
              <a:t>, что должен ребёнок усвоить в результате </a:t>
            </a:r>
            <a:r>
              <a:rPr lang="ru-RU" sz="2000" dirty="0" smtClean="0">
                <a:solidFill>
                  <a:srgbClr val="000099"/>
                </a:solidFill>
              </a:rPr>
              <a:t>беседы</a:t>
            </a:r>
            <a:r>
              <a:rPr lang="ru-RU" sz="2000" dirty="0">
                <a:solidFill>
                  <a:srgbClr val="000099"/>
                </a:solidFill>
              </a:rPr>
              <a:t>.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endParaRPr lang="ru-RU" sz="2000" dirty="0">
              <a:solidFill>
                <a:srgbClr val="000099"/>
              </a:solidFill>
            </a:endParaRPr>
          </a:p>
          <a:p>
            <a:r>
              <a:rPr lang="ru-RU" sz="2000" dirty="0" smtClean="0">
                <a:solidFill>
                  <a:srgbClr val="000099"/>
                </a:solidFill>
              </a:rPr>
              <a:t>Форма контроля.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0099"/>
                </a:solidFill>
              </a:rPr>
              <a:t>Эксперименты</a:t>
            </a:r>
            <a:r>
              <a:rPr lang="ru-RU" sz="2000" b="1" dirty="0">
                <a:solidFill>
                  <a:srgbClr val="000099"/>
                </a:solidFill>
              </a:rPr>
              <a:t>, </a:t>
            </a:r>
            <a:r>
              <a:rPr lang="ru-RU" sz="2000" b="1" dirty="0" smtClean="0">
                <a:solidFill>
                  <a:srgbClr val="000099"/>
                </a:solidFill>
              </a:rPr>
              <a:t>опыты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Цель.</a:t>
            </a:r>
          </a:p>
          <a:p>
            <a:r>
              <a:rPr lang="ru-RU" sz="2000" dirty="0">
                <a:solidFill>
                  <a:srgbClr val="000099"/>
                </a:solidFill>
              </a:rPr>
              <a:t>Ч</a:t>
            </a:r>
            <a:r>
              <a:rPr lang="ru-RU" sz="2000" dirty="0" smtClean="0">
                <a:solidFill>
                  <a:srgbClr val="000099"/>
                </a:solidFill>
              </a:rPr>
              <a:t>то должен узнать ребёнок. </a:t>
            </a:r>
          </a:p>
          <a:p>
            <a:r>
              <a:rPr lang="ru-RU" sz="2000" dirty="0">
                <a:solidFill>
                  <a:srgbClr val="000099"/>
                </a:solidFill>
              </a:rPr>
              <a:t>А</a:t>
            </a:r>
            <a:r>
              <a:rPr lang="ru-RU" sz="2000" dirty="0" smtClean="0">
                <a:solidFill>
                  <a:srgbClr val="000099"/>
                </a:solidFill>
              </a:rPr>
              <a:t>лгоритм </a:t>
            </a:r>
            <a:r>
              <a:rPr lang="ru-RU" sz="2000" dirty="0">
                <a:solidFill>
                  <a:srgbClr val="000099"/>
                </a:solidFill>
              </a:rPr>
              <a:t>выполнения опыта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О</a:t>
            </a:r>
            <a:r>
              <a:rPr lang="ru-RU" sz="2000" dirty="0" smtClean="0">
                <a:solidFill>
                  <a:srgbClr val="000099"/>
                </a:solidFill>
              </a:rPr>
              <a:t>борудование</a:t>
            </a:r>
            <a:r>
              <a:rPr lang="ru-RU" sz="2000" dirty="0">
                <a:solidFill>
                  <a:srgbClr val="000099"/>
                </a:solidFill>
              </a:rPr>
              <a:t>, результат. </a:t>
            </a:r>
            <a:endParaRPr lang="ru-RU" sz="2000" dirty="0" smtClean="0">
              <a:solidFill>
                <a:srgbClr val="000099"/>
              </a:solidFill>
            </a:endParaRPr>
          </a:p>
          <a:p>
            <a:r>
              <a:rPr lang="ru-RU" sz="2000" dirty="0">
                <a:solidFill>
                  <a:srgbClr val="000099"/>
                </a:solidFill>
              </a:rPr>
              <a:t>Ф</a:t>
            </a:r>
            <a:r>
              <a:rPr lang="ru-RU" sz="2000" dirty="0" smtClean="0">
                <a:solidFill>
                  <a:srgbClr val="000099"/>
                </a:solidFill>
              </a:rPr>
              <a:t>орму отчета</a:t>
            </a:r>
          </a:p>
          <a:p>
            <a:r>
              <a:rPr lang="ru-RU" sz="2000" dirty="0" smtClean="0">
                <a:solidFill>
                  <a:srgbClr val="000099"/>
                </a:solidFill>
              </a:rPr>
              <a:t>В </a:t>
            </a:r>
            <a:r>
              <a:rPr lang="ru-RU" sz="2000" dirty="0">
                <a:solidFill>
                  <a:srgbClr val="000099"/>
                </a:solidFill>
              </a:rPr>
              <a:t>описание задания можно добавить (даже нужно) картинки, видео файлы. </a:t>
            </a:r>
          </a:p>
          <a:p>
            <a:endParaRPr lang="ru-RU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71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4677" y="-194434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Содержание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7507" y="855222"/>
            <a:ext cx="9280653" cy="6200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Рисование. </a:t>
            </a:r>
            <a:r>
              <a:rPr lang="ru-RU" sz="2400" b="1" dirty="0">
                <a:solidFill>
                  <a:srgbClr val="00B0F0"/>
                </a:solidFill>
              </a:rPr>
              <a:t>Лепка</a:t>
            </a:r>
            <a:r>
              <a:rPr lang="ru-RU" sz="2400" b="1" dirty="0" smtClean="0">
                <a:solidFill>
                  <a:srgbClr val="00B0F0"/>
                </a:solidFill>
              </a:rPr>
              <a:t>.</a:t>
            </a:r>
            <a:r>
              <a:rPr lang="ru-RU" sz="2400" b="1" dirty="0">
                <a:solidFill>
                  <a:srgbClr val="00B0F0"/>
                </a:solidFill>
              </a:rPr>
              <a:t> Аппликация.</a:t>
            </a:r>
            <a:r>
              <a:rPr lang="ru-RU" sz="2400" b="1" dirty="0" smtClean="0">
                <a:solidFill>
                  <a:srgbClr val="00B0F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Тема. </a:t>
            </a:r>
            <a:r>
              <a:rPr lang="ru-RU" sz="2400" dirty="0">
                <a:solidFill>
                  <a:srgbClr val="000099"/>
                </a:solidFill>
              </a:rPr>
              <a:t>Ч</a:t>
            </a:r>
            <a:r>
              <a:rPr lang="ru-RU" sz="2400" dirty="0" smtClean="0">
                <a:solidFill>
                  <a:srgbClr val="000099"/>
                </a:solidFill>
              </a:rPr>
              <a:t>ему должен научиться ребенок.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</a:rPr>
              <a:t>П</a:t>
            </a:r>
            <a:r>
              <a:rPr lang="ru-RU" sz="2400" dirty="0" smtClean="0">
                <a:solidFill>
                  <a:srgbClr val="000099"/>
                </a:solidFill>
              </a:rPr>
              <a:t>оэтапное выполнение работы или описание техники выполнения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  <a:r>
              <a:rPr lang="ru-RU" sz="2400" dirty="0" smtClean="0">
                <a:solidFill>
                  <a:srgbClr val="000099"/>
                </a:solidFill>
              </a:rPr>
              <a:t>с картинками или видеофайлами. </a:t>
            </a:r>
            <a:endParaRPr lang="ru-RU" sz="24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B0F0"/>
                </a:solidFill>
              </a:rPr>
              <a:t>Конструирование</a:t>
            </a:r>
            <a:r>
              <a:rPr lang="ru-RU" sz="2400" dirty="0" smtClean="0">
                <a:solidFill>
                  <a:srgbClr val="00B0F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Можно дать общую тему, без опоры на вид конструктора.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B0F0"/>
                </a:solidFill>
              </a:rPr>
              <a:t>ФЭМП</a:t>
            </a:r>
          </a:p>
          <a:p>
            <a:pPr marL="0" indent="0">
              <a:buNone/>
            </a:pPr>
            <a:r>
              <a:rPr lang="ru-RU" sz="2400" u="sng" dirty="0">
                <a:solidFill>
                  <a:srgbClr val="000099"/>
                </a:solidFill>
              </a:rPr>
              <a:t>Логические задания, игры, упражнения.</a:t>
            </a:r>
            <a:r>
              <a:rPr lang="ru-RU" sz="2400" dirty="0">
                <a:solidFill>
                  <a:srgbClr val="000099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Подробное описание, картинки, результат. </a:t>
            </a:r>
            <a:endParaRPr lang="ru-RU" sz="24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400" u="sng" dirty="0">
                <a:solidFill>
                  <a:srgbClr val="000099"/>
                </a:solidFill>
              </a:rPr>
              <a:t>Графические диктанты</a:t>
            </a:r>
            <a:r>
              <a:rPr lang="ru-RU" sz="2400" dirty="0">
                <a:solidFill>
                  <a:srgbClr val="000099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99"/>
                </a:solidFill>
              </a:rPr>
              <a:t>Подробная </a:t>
            </a:r>
            <a:r>
              <a:rPr lang="ru-RU" sz="2400" dirty="0" smtClean="0">
                <a:solidFill>
                  <a:srgbClr val="000099"/>
                </a:solidFill>
              </a:rPr>
              <a:t>инструкция. Рисунок </a:t>
            </a:r>
            <a:r>
              <a:rPr lang="ru-RU" sz="2400" dirty="0">
                <a:solidFill>
                  <a:srgbClr val="000099"/>
                </a:solidFill>
              </a:rPr>
              <a:t>того, что должно получиться. </a:t>
            </a:r>
          </a:p>
        </p:txBody>
      </p:sp>
      <p:pic>
        <p:nvPicPr>
          <p:cNvPr id="1026" name="Picture 2" descr="https://i.pinimg.com/736x/da/72/c2/da72c240d20c09638dabbb700448969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3" y="855221"/>
            <a:ext cx="2466754" cy="394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4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57956"/>
            <a:ext cx="10515600" cy="91776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Содержание занятий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029" y="859809"/>
            <a:ext cx="11190027" cy="585489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Развитие речи.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Артикуляционная гимнастика.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Объясните родителям для чего это нужно, как это важно. Необходимо или нет зеркало. Подробное описание гимнастики или ссылка на видеоролик.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Грамота.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В какие игры поиграть, цель игры, последовательность действий. Рекомендации по определению звука в слове.</a:t>
            </a:r>
          </a:p>
          <a:p>
            <a:r>
              <a:rPr lang="ru-RU" dirty="0">
                <a:solidFill>
                  <a:srgbClr val="000099"/>
                </a:solidFill>
              </a:rPr>
              <a:t>Чтение.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О</a:t>
            </a:r>
            <a:r>
              <a:rPr lang="ru-RU" dirty="0" smtClean="0">
                <a:solidFill>
                  <a:srgbClr val="000099"/>
                </a:solidFill>
              </a:rPr>
              <a:t>пределите </a:t>
            </a:r>
            <a:r>
              <a:rPr lang="ru-RU" dirty="0">
                <a:solidFill>
                  <a:srgbClr val="000099"/>
                </a:solidFill>
              </a:rPr>
              <a:t>для чего это надо. Прикрепите текст </a:t>
            </a:r>
            <a:r>
              <a:rPr lang="ru-RU" dirty="0" smtClean="0">
                <a:solidFill>
                  <a:srgbClr val="000099"/>
                </a:solidFill>
              </a:rPr>
              <a:t>произведения, можно </a:t>
            </a:r>
            <a:r>
              <a:rPr lang="ru-RU" dirty="0">
                <a:solidFill>
                  <a:srgbClr val="000099"/>
                </a:solidFill>
              </a:rPr>
              <a:t>сделать ссылку на аудио файл. Напишите, какая работа должна быть после прочтения текста. Что вы хотите взамен: рисунок, придуманное продолжение или что то еще.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Заучивание стихотворения</a:t>
            </a:r>
            <a:r>
              <a:rPr lang="ru-RU" dirty="0">
                <a:solidFill>
                  <a:srgbClr val="000099"/>
                </a:solidFill>
              </a:rPr>
              <a:t>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Обязательно </a:t>
            </a:r>
            <a:r>
              <a:rPr lang="ru-RU" dirty="0">
                <a:solidFill>
                  <a:srgbClr val="000099"/>
                </a:solidFill>
              </a:rPr>
              <a:t>само стихотворение, можно опорную таблицу для заучивания. Предложите </a:t>
            </a:r>
            <a:r>
              <a:rPr lang="ru-RU" dirty="0" err="1">
                <a:solidFill>
                  <a:srgbClr val="000099"/>
                </a:solidFill>
              </a:rPr>
              <a:t>флешмоб</a:t>
            </a:r>
            <a:r>
              <a:rPr lang="ru-RU" dirty="0">
                <a:solidFill>
                  <a:srgbClr val="000099"/>
                </a:solidFill>
              </a:rPr>
              <a:t> по результатам заучивания. 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Драматизация </a:t>
            </a:r>
            <a:r>
              <a:rPr lang="ru-RU" dirty="0">
                <a:solidFill>
                  <a:srgbClr val="000099"/>
                </a:solidFill>
              </a:rPr>
              <a:t>сказок. 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Предложите </a:t>
            </a:r>
            <a:r>
              <a:rPr lang="ru-RU" dirty="0">
                <a:solidFill>
                  <a:srgbClr val="000099"/>
                </a:solidFill>
              </a:rPr>
              <a:t>разыграть спектакль по знакомому произведению или вновь прочитанному. Опишите технологию изготовления театра: теневой, плоскостной, на втулке от туалетной бумаги и т.д. </a:t>
            </a:r>
          </a:p>
        </p:txBody>
      </p:sp>
    </p:spTree>
    <p:extLst>
      <p:ext uri="{BB962C8B-B14F-4D97-AF65-F5344CB8AC3E}">
        <p14:creationId xmlns:p14="http://schemas.microsoft.com/office/powerpoint/2010/main" val="419017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7345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Содержание занятий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099" y="873456"/>
            <a:ext cx="10324214" cy="57661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B0F0"/>
                </a:solidFill>
              </a:rPr>
              <a:t>Музыка </a:t>
            </a:r>
            <a:endParaRPr lang="ru-RU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Прослушивание музыкальных произведений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Название произведения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Исполнитель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Беседа после прослушивания</a:t>
            </a:r>
          </a:p>
          <a:p>
            <a:r>
              <a:rPr lang="ru-RU" dirty="0">
                <a:solidFill>
                  <a:srgbClr val="000099"/>
                </a:solidFill>
              </a:rPr>
              <a:t>Ф</a:t>
            </a:r>
            <a:r>
              <a:rPr lang="ru-RU" dirty="0" smtClean="0">
                <a:solidFill>
                  <a:srgbClr val="000099"/>
                </a:solidFill>
              </a:rPr>
              <a:t>айл или ссылка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Исполнение песен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Название песни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Ссылка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000099"/>
                </a:solidFill>
              </a:rPr>
              <a:t>Игра на музыкальных инструментах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Предложите устроить домашний оркестр на ложках, шумовой оркестр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56" y="1241351"/>
            <a:ext cx="3530011" cy="412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30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07" y="518615"/>
            <a:ext cx="11627893" cy="62233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САМОЕ ГЛАВНОЕ!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Обращайтесь к родителям корректно, пишите пояснительные записки к заданиям!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Объясните куда они могут прислать отчет о выполненном задании (по желанию).</a:t>
            </a:r>
          </a:p>
          <a:p>
            <a:pPr marL="0" indent="0">
              <a:buNone/>
            </a:pPr>
            <a:endParaRPr lang="ru-RU" b="1" i="1" u="sng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i="1" u="sng" dirty="0" smtClean="0">
                <a:solidFill>
                  <a:srgbClr val="000099"/>
                </a:solidFill>
              </a:rPr>
              <a:t>Технические </a:t>
            </a:r>
            <a:r>
              <a:rPr lang="ru-RU" b="1" i="1" u="sng" dirty="0">
                <a:solidFill>
                  <a:srgbClr val="000099"/>
                </a:solidFill>
              </a:rPr>
              <a:t>советы: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Текст </a:t>
            </a:r>
            <a:r>
              <a:rPr lang="ru-RU" dirty="0">
                <a:solidFill>
                  <a:srgbClr val="000099"/>
                </a:solidFill>
              </a:rPr>
              <a:t>должен быть кратким и четким в формате типа Колибри. </a:t>
            </a:r>
            <a:endParaRPr lang="ru-RU" dirty="0" smtClean="0">
              <a:solidFill>
                <a:srgbClr val="000099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Подкрепляйте </a:t>
            </a:r>
            <a:r>
              <a:rPr lang="ru-RU" dirty="0">
                <a:solidFill>
                  <a:srgbClr val="000099"/>
                </a:solidFill>
              </a:rPr>
              <a:t>тексты картинками, иллюстрациями, </a:t>
            </a:r>
            <a:r>
              <a:rPr lang="ru-RU" dirty="0" smtClean="0">
                <a:solidFill>
                  <a:srgbClr val="000099"/>
                </a:solidFill>
              </a:rPr>
              <a:t>схемами (лучше </a:t>
            </a:r>
            <a:r>
              <a:rPr lang="ru-RU" dirty="0">
                <a:solidFill>
                  <a:srgbClr val="000099"/>
                </a:solidFill>
              </a:rPr>
              <a:t>в едином стиле</a:t>
            </a:r>
            <a:r>
              <a:rPr lang="ru-RU" dirty="0" smtClean="0">
                <a:solidFill>
                  <a:srgbClr val="000099"/>
                </a:solidFill>
              </a:rPr>
              <a:t>).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Указывайте </a:t>
            </a:r>
            <a:r>
              <a:rPr lang="ru-RU" dirty="0">
                <a:solidFill>
                  <a:srgbClr val="000099"/>
                </a:solidFill>
              </a:rPr>
              <a:t>ссылки на видеофайлы, ролики, </a:t>
            </a:r>
            <a:r>
              <a:rPr lang="ru-RU" dirty="0" smtClean="0">
                <a:solidFill>
                  <a:srgbClr val="000099"/>
                </a:solidFill>
              </a:rPr>
              <a:t>презентации.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000099"/>
                </a:solidFill>
              </a:rPr>
              <a:t>Не </a:t>
            </a:r>
            <a:r>
              <a:rPr lang="ru-RU" dirty="0">
                <a:solidFill>
                  <a:srgbClr val="000099"/>
                </a:solidFill>
              </a:rPr>
              <a:t>шлите все подряд. Пришлите сначала материал по одной </a:t>
            </a:r>
            <a:r>
              <a:rPr lang="ru-RU" dirty="0" smtClean="0">
                <a:solidFill>
                  <a:srgbClr val="000099"/>
                </a:solidFill>
              </a:rPr>
              <a:t>теме, </a:t>
            </a:r>
            <a:r>
              <a:rPr lang="ru-RU" dirty="0">
                <a:solidFill>
                  <a:srgbClr val="000099"/>
                </a:solidFill>
              </a:rPr>
              <a:t>а следующим письмом другое </a:t>
            </a:r>
            <a:r>
              <a:rPr lang="ru-RU" dirty="0" smtClean="0">
                <a:solidFill>
                  <a:srgbClr val="000099"/>
                </a:solidFill>
              </a:rPr>
              <a:t>задание.</a:t>
            </a:r>
            <a:endParaRPr lang="ru-RU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38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86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8" y="1413243"/>
            <a:ext cx="6005512" cy="4368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104014"/>
            <a:ext cx="6669741" cy="4986669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Собрать и систематизировать </a:t>
            </a:r>
            <a:r>
              <a:rPr lang="ru-RU" dirty="0" smtClean="0">
                <a:solidFill>
                  <a:srgbClr val="000099"/>
                </a:solidFill>
              </a:rPr>
              <a:t>материал;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Повысить </a:t>
            </a:r>
            <a:r>
              <a:rPr lang="ru-RU" dirty="0" smtClean="0">
                <a:solidFill>
                  <a:srgbClr val="000099"/>
                </a:solidFill>
              </a:rPr>
              <a:t>ИКТ-компетенции;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Совершенствовать навык изложения </a:t>
            </a:r>
            <a:r>
              <a:rPr lang="ru-RU" dirty="0" smtClean="0">
                <a:solidFill>
                  <a:srgbClr val="000099"/>
                </a:solidFill>
              </a:rPr>
              <a:t>материала;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Создать гибкий график </a:t>
            </a:r>
            <a:r>
              <a:rPr lang="ru-RU" dirty="0" smtClean="0">
                <a:solidFill>
                  <a:srgbClr val="000099"/>
                </a:solidFill>
              </a:rPr>
              <a:t>работы;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Выбрать удобную модель </a:t>
            </a:r>
            <a:r>
              <a:rPr lang="ru-RU" dirty="0" smtClean="0">
                <a:solidFill>
                  <a:srgbClr val="000099"/>
                </a:solidFill>
              </a:rPr>
              <a:t>ДО;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Изучить ряд педагогических технологий  </a:t>
            </a:r>
            <a:r>
              <a:rPr lang="ru-RU" dirty="0" smtClean="0">
                <a:solidFill>
                  <a:srgbClr val="000099"/>
                </a:solidFill>
              </a:rPr>
              <a:t>ДО;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Наиболее полно использовать ресурсы и сервисы сети </a:t>
            </a:r>
            <a:r>
              <a:rPr lang="ru-RU" dirty="0" smtClean="0">
                <a:solidFill>
                  <a:srgbClr val="000099"/>
                </a:solidFill>
              </a:rPr>
              <a:t>Интернет;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Развивать навыки самоорганизации и </a:t>
            </a:r>
            <a:r>
              <a:rPr lang="ru-RU" dirty="0" smtClean="0">
                <a:solidFill>
                  <a:srgbClr val="000099"/>
                </a:solidFill>
              </a:rPr>
              <a:t>самоконтроля.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1896" y="204398"/>
            <a:ext cx="95894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Что дает педагогу дистанционное обучение?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6528" y="1751197"/>
            <a:ext cx="5254256" cy="4351338"/>
          </a:xfrm>
        </p:spPr>
        <p:txBody>
          <a:bodyPr/>
          <a:lstStyle/>
          <a:p>
            <a:pPr marL="0" indent="0">
              <a:buNone/>
            </a:pPr>
            <a:endParaRPr lang="ru-RU" b="1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Нечаева </a:t>
            </a:r>
            <a:r>
              <a:rPr lang="ru-RU" b="1" dirty="0">
                <a:solidFill>
                  <a:srgbClr val="000099"/>
                </a:solidFill>
              </a:rPr>
              <a:t>Галина Георгиевна</a:t>
            </a:r>
            <a:r>
              <a:rPr lang="ru-RU" dirty="0">
                <a:solidFill>
                  <a:srgbClr val="000099"/>
                </a:solidFill>
              </a:rPr>
              <a:t/>
            </a:r>
            <a:br>
              <a:rPr lang="ru-RU" dirty="0">
                <a:solidFill>
                  <a:srgbClr val="000099"/>
                </a:solidFill>
              </a:rPr>
            </a:br>
            <a:r>
              <a:rPr lang="ru-RU" dirty="0">
                <a:solidFill>
                  <a:srgbClr val="000099"/>
                </a:solidFill>
              </a:rPr>
              <a:t>E-</a:t>
            </a:r>
            <a:r>
              <a:rPr lang="ru-RU" dirty="0" err="1">
                <a:solidFill>
                  <a:srgbClr val="000099"/>
                </a:solidFill>
              </a:rPr>
              <a:t>mail</a:t>
            </a:r>
            <a:r>
              <a:rPr lang="ru-RU" dirty="0">
                <a:solidFill>
                  <a:srgbClr val="000099"/>
                </a:solidFill>
              </a:rPr>
              <a:t>: nechaeva.galina1976@mail.ru</a:t>
            </a:r>
          </a:p>
          <a:p>
            <a:endParaRPr lang="ru-RU" dirty="0"/>
          </a:p>
        </p:txBody>
      </p:sp>
      <p:pic>
        <p:nvPicPr>
          <p:cNvPr id="7170" name="Picture 2" descr="C:\Users\Usher\Desktop\Эколята\Screenshot_3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" t="2303" r="2315"/>
          <a:stretch/>
        </p:blipFill>
        <p:spPr bwMode="auto">
          <a:xfrm>
            <a:off x="712381" y="152069"/>
            <a:ext cx="5401340" cy="619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12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8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Нормативные основы деятельности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1570"/>
            <a:ext cx="12192000" cy="60664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r>
              <a:rPr lang="ru-RU" dirty="0" smtClean="0">
                <a:solidFill>
                  <a:srgbClr val="000099"/>
                </a:solidFill>
              </a:rPr>
              <a:t>требования Федерального закона от 27 июля 2006 г. №152-ФЗ «О персональных данных»; 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требования Федерального закона от 27 июля 2006 г. №149-ФЗ «Об информации, информационных технологиях и о защите информации» (с изменениями и дополнениями).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Согласно пункту 4.20 СанПиН 2.4.1.3049-13 «Санитарно-эпидемические требования к устройству, содержанию и организации режима работы дошкольных образовательных организаций» организация и режим занятий детей дошкольного возраста с использованием компьютерной техники должны соответствовать требованиям СанПиН 2.2.2./2.4.1340-03 «Гигиенические требования к персональным электронно-вычислительным машинам и организации работы». Санитарными правилами и нормативами регламентируются гигиенические требования к развивающим игровым занятиям с использованием видеотерминала и клавиатуры при условии использования ПЭВМ с детьми с 5 лет. </a:t>
            </a:r>
          </a:p>
          <a:p>
            <a:endParaRPr lang="ru-RU" dirty="0" smtClean="0">
              <a:solidFill>
                <a:srgbClr val="000099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0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76821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Дистанционное образование</a:t>
            </a:r>
            <a:endParaRPr lang="ru-RU" sz="4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1" t="23721" r="814" b="39380"/>
          <a:stretch/>
        </p:blipFill>
        <p:spPr bwMode="auto">
          <a:xfrm>
            <a:off x="9427536" y="882501"/>
            <a:ext cx="2615608" cy="25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6" y="5192673"/>
            <a:ext cx="1255712" cy="157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856" y="766442"/>
            <a:ext cx="9958628" cy="6091558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0099"/>
                </a:solidFill>
              </a:rPr>
              <a:t>образование на расстоянии, без непосредственного контакта с педагогом и другими детьми, посредством информационно-коммуникативных технологий, которое дает возможность самостоятельной работы родителей и их детей по усвоению образовательных программ. 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00B0F0"/>
                </a:solidFill>
              </a:rPr>
              <a:t>Главная цель дистанционного обучения</a:t>
            </a:r>
            <a:r>
              <a:rPr lang="ru-RU" b="1" dirty="0">
                <a:solidFill>
                  <a:srgbClr val="000099"/>
                </a:solidFill>
              </a:rPr>
              <a:t> </a:t>
            </a:r>
            <a:r>
              <a:rPr lang="ru-RU" dirty="0" smtClean="0">
                <a:solidFill>
                  <a:srgbClr val="000099"/>
                </a:solidFill>
              </a:rPr>
              <a:t>– предоставление ребенку возможности получить образование на дому, оказание педагогической поддержки и консультативной помощи родителям воспитанников. </a:t>
            </a: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</a:rPr>
              <a:t>Детям и родителям в доступной форме предлагается учебный материал, и находясь дома, они вместе изучают и выполняют задания педагогов. 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Основная цель заданий </a:t>
            </a:r>
            <a:r>
              <a:rPr lang="ru-RU" dirty="0">
                <a:solidFill>
                  <a:srgbClr val="000099"/>
                </a:solidFill>
              </a:rPr>
              <a:t>– освоение и закрепление пройденного материала в процессе выполнения творческого задания.</a:t>
            </a:r>
          </a:p>
          <a:p>
            <a:pPr marL="0" indent="0" algn="ctr">
              <a:buNone/>
            </a:pPr>
            <a:r>
              <a:rPr lang="ru-RU" b="1" i="1" u="sng" dirty="0">
                <a:solidFill>
                  <a:srgbClr val="00B0F0"/>
                </a:solidFill>
              </a:rPr>
              <a:t>Правильные цели поддерживают, а не напрягают!!!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Основная задача родителей поддержать, а не оценить.</a:t>
            </a:r>
          </a:p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</a:rPr>
              <a:t>Основная задача педагогов – поддержать, а не обучить.</a:t>
            </a:r>
          </a:p>
        </p:txBody>
      </p:sp>
    </p:spTree>
    <p:extLst>
      <p:ext uri="{BB962C8B-B14F-4D97-AF65-F5344CB8AC3E}">
        <p14:creationId xmlns:p14="http://schemas.microsoft.com/office/powerpoint/2010/main" val="20498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Основные принципы </a:t>
            </a:r>
            <a:b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применения </a:t>
            </a:r>
            <a:b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дистанционных образовательных технологий</a:t>
            </a:r>
            <a:endParaRPr lang="ru-RU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://i.mycdn.me/i?r=AzEPZsRbOZEKgBhR0XGMT1Rknwxus6Mm7Rt-Ve9YAPdSvqaKTM5SRkZCeTgDn6uOyic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733" y="2538486"/>
            <a:ext cx="3721325" cy="2546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694721" y="2035869"/>
            <a:ext cx="3132830" cy="14330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51010" y="2129053"/>
            <a:ext cx="26664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п</a:t>
            </a:r>
            <a:r>
              <a:rPr lang="ru-RU" sz="3200" b="1" dirty="0" smtClean="0">
                <a:solidFill>
                  <a:srgbClr val="000099"/>
                </a:solidFill>
              </a:rPr>
              <a:t>ринцип 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доступности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7093" y="4455661"/>
            <a:ext cx="3139070" cy="14330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94721" y="4585649"/>
            <a:ext cx="31614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принцип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персонализации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19610" y="2035868"/>
            <a:ext cx="3087226" cy="14330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159240" y="4455660"/>
            <a:ext cx="3087226" cy="143301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049352" y="2225063"/>
            <a:ext cx="3227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принцип</a:t>
            </a:r>
          </a:p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интерактивности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71041" y="4647204"/>
            <a:ext cx="1904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принцип</a:t>
            </a:r>
          </a:p>
          <a:p>
            <a:r>
              <a:rPr lang="ru-RU" sz="3200" b="1" dirty="0" smtClean="0">
                <a:solidFill>
                  <a:srgbClr val="000099"/>
                </a:solidFill>
              </a:rPr>
              <a:t>гибкости</a:t>
            </a:r>
            <a:endParaRPr lang="ru-RU" sz="32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67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75" y="8025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Особенности </a:t>
            </a:r>
            <a:b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дистанционного обучения дошкольников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http://www.centromut.ru/Kartinki/pressreleases2/inet_deti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6" t="-4077" r="19080" b="4077"/>
          <a:stretch/>
        </p:blipFill>
        <p:spPr bwMode="auto">
          <a:xfrm>
            <a:off x="4467367" y="3009334"/>
            <a:ext cx="3148084" cy="2643733"/>
          </a:xfrm>
          <a:prstGeom prst="rect">
            <a:avLst/>
          </a:prstGeom>
          <a:noFill/>
        </p:spPr>
      </p:pic>
      <p:sp>
        <p:nvSpPr>
          <p:cNvPr id="4" name="Выгнутая вправо стрелка 3"/>
          <p:cNvSpPr/>
          <p:nvPr/>
        </p:nvSpPr>
        <p:spPr>
          <a:xfrm rot="16200000">
            <a:off x="7919115" y="1231712"/>
            <a:ext cx="1057696" cy="271590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 rot="5400000">
            <a:off x="3104006" y="1180016"/>
            <a:ext cx="1042117" cy="280372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7492" y="3409823"/>
            <a:ext cx="3507475" cy="147395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24717" y="3336785"/>
            <a:ext cx="3507475" cy="147395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3708" y="3766790"/>
            <a:ext cx="27704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000099"/>
                </a:solidFill>
              </a:rPr>
              <a:t>Мотивация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74755" y="3480179"/>
            <a:ext cx="348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99"/>
                </a:solidFill>
              </a:rPr>
              <a:t>Ответственность родителей</a:t>
            </a:r>
            <a:endParaRPr lang="ru-RU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6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775" y="104702"/>
            <a:ext cx="10515600" cy="8461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Преимущества дистанционного обучения 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55870" y="1050876"/>
            <a:ext cx="10892467" cy="58951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1.Возможность установления оптимального режима обучения</a:t>
            </a:r>
            <a:r>
              <a:rPr lang="ru-RU" dirty="0">
                <a:solidFill>
                  <a:srgbClr val="000099"/>
                </a:solidFill>
              </a:rPr>
              <a:t>.</a:t>
            </a:r>
            <a:endParaRPr lang="ru-RU" dirty="0" smtClean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2.Родители сами определяют, в какое время ребенку удобнее занимается, какой промежуток дня наиболее продуктивен для занятий.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3.Возможность контролировать круг общения ребенка.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4.Индивидуальный подход к ребенку, учет его особенностей как психических, так и физических.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5.Ребенок не «привязан» к определенному месту.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99"/>
                </a:solidFill>
              </a:rPr>
              <a:t>			6.Хороший методический фундамент – видео- и 			аудио-лекции, тесты, 	задания и т.д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18" y="4762565"/>
            <a:ext cx="3228826" cy="2183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342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279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Недостатки дистанционного обучения </a:t>
            </a:r>
            <a:endParaRPr lang="ru-RU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85" y="2743201"/>
            <a:ext cx="3637222" cy="388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012" y="1843428"/>
            <a:ext cx="11750722" cy="5167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1.Максимальное участие родителей</a:t>
            </a:r>
            <a:r>
              <a:rPr lang="ru-RU" sz="2400" i="1" dirty="0" smtClean="0">
                <a:solidFill>
                  <a:srgbClr val="000099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2.Нет авторитета воспитателя.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3.Не все имеют возможность получения дистанционного обучения</a:t>
            </a:r>
            <a:r>
              <a:rPr lang="ru-RU" sz="2400" dirty="0">
                <a:solidFill>
                  <a:srgbClr val="000099"/>
                </a:solidFill>
              </a:rPr>
              <a:t>.</a:t>
            </a:r>
            <a:r>
              <a:rPr lang="ru-RU" sz="2400" dirty="0" smtClean="0">
                <a:solidFill>
                  <a:srgbClr val="000099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4.Отсутствие общения со сверстниками. </a:t>
            </a:r>
            <a:endParaRPr lang="ru-RU" sz="2400" dirty="0">
              <a:solidFill>
                <a:srgbClr val="000099"/>
              </a:solidFill>
            </a:endParaRPr>
          </a:p>
          <a:p>
            <a:pPr marL="0" indent="0">
              <a:buNone/>
            </a:pPr>
            <a:r>
              <a:rPr lang="ru-RU" sz="2400" dirty="0" smtClean="0">
                <a:solidFill>
                  <a:srgbClr val="000099"/>
                </a:solidFill>
              </a:rPr>
              <a:t>5.Детям приходится много времени проводить за компьютером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3994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5534"/>
            <a:ext cx="10515600" cy="832514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Направления деятельности ДО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О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219" y="4708103"/>
            <a:ext cx="11969087" cy="19997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>
                <a:solidFill>
                  <a:srgbClr val="FF0000"/>
                </a:solidFill>
              </a:rPr>
              <a:t>З</a:t>
            </a:r>
            <a:r>
              <a:rPr lang="ru-RU" b="1" u="sng" dirty="0" smtClean="0">
                <a:solidFill>
                  <a:srgbClr val="FF0000"/>
                </a:solidFill>
              </a:rPr>
              <a:t>апрещается:</a:t>
            </a:r>
            <a:r>
              <a:rPr lang="ru-RU" dirty="0" smtClean="0"/>
              <a:t>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Требовать от родителей отчетов о выполнении с ребенком в полном объеме всех рекомендованных активностей. 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Размещать на странице Сайта и в специальных группах в социальных сетях информацию, содержащую персональные данные участников образовательного процесса.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3208" y="1154204"/>
            <a:ext cx="3343701" cy="34778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09451" y="1105470"/>
            <a:ext cx="3343701" cy="352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45694" y="1105470"/>
            <a:ext cx="3343701" cy="3526609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B0F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6980" y="1154204"/>
            <a:ext cx="30025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Психолого-педагогическое просвещение родителей (законных представителей) с целью повышение уровня их педагогической компетентности в вопросах воспитания, развития и образования детей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09451" y="1181494"/>
            <a:ext cx="33437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Практические рекомендации по содержательному наполнению и организации процесса освоения воспитанниками ДОО содержания основной образовательной программы дошкольного образования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28714" y="1278204"/>
            <a:ext cx="31537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Оказание необходимой помощи родителям (законным представителям) в области реализации мероприятий коррекционной направленности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2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1666</Words>
  <Application>Microsoft Office PowerPoint</Application>
  <PresentationFormat>Произвольный</PresentationFormat>
  <Paragraphs>224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Дистанционное обучение дошкольников:  как сделать его эффективным?</vt:lpstr>
      <vt:lpstr>Нормативные основы деятельности</vt:lpstr>
      <vt:lpstr>Нормативные основы деятельности</vt:lpstr>
      <vt:lpstr>Дистанционное образование</vt:lpstr>
      <vt:lpstr>Основные принципы  применения  дистанционных образовательных технологий</vt:lpstr>
      <vt:lpstr>Особенности  дистанционного обучения дошкольников</vt:lpstr>
      <vt:lpstr>Преимущества дистанционного обучения </vt:lpstr>
      <vt:lpstr>Недостатки дистанционного обучения </vt:lpstr>
      <vt:lpstr>Направления деятельности ДОО </vt:lpstr>
      <vt:lpstr>Технические условия</vt:lpstr>
      <vt:lpstr>Содержание деятельности</vt:lpstr>
      <vt:lpstr>Размещение информации</vt:lpstr>
      <vt:lpstr>Структурирование информации</vt:lpstr>
      <vt:lpstr>Деятельность педагога  в системе дистанционного обучения</vt:lpstr>
      <vt:lpstr>Условия проведения  дистанционного занятия</vt:lpstr>
      <vt:lpstr>Разработка конспектов занятий</vt:lpstr>
      <vt:lpstr>Способы доставки учебного материала</vt:lpstr>
      <vt:lpstr>Методические рекомендации для родителей</vt:lpstr>
      <vt:lpstr>Психологические трудности</vt:lpstr>
      <vt:lpstr>Как сделать дистанционное обучение эффективным?</vt:lpstr>
      <vt:lpstr>Практические советы</vt:lpstr>
      <vt:lpstr>Содержание занятий</vt:lpstr>
      <vt:lpstr>Содержание занятий</vt:lpstr>
      <vt:lpstr>Содержание занятий</vt:lpstr>
      <vt:lpstr>Содержание занятий</vt:lpstr>
      <vt:lpstr>Содержание занятий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Usher</cp:lastModifiedBy>
  <cp:revision>82</cp:revision>
  <dcterms:created xsi:type="dcterms:W3CDTF">2020-12-12T16:23:34Z</dcterms:created>
  <dcterms:modified xsi:type="dcterms:W3CDTF">2020-12-21T11:13:37Z</dcterms:modified>
</cp:coreProperties>
</file>